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9" r:id="rId3"/>
    <p:sldId id="276" r:id="rId4"/>
    <p:sldId id="270" r:id="rId5"/>
    <p:sldId id="257" r:id="rId6"/>
    <p:sldId id="273" r:id="rId7"/>
    <p:sldId id="278" r:id="rId8"/>
    <p:sldId id="258" r:id="rId9"/>
    <p:sldId id="260" r:id="rId10"/>
    <p:sldId id="261" r:id="rId11"/>
    <p:sldId id="264" r:id="rId12"/>
    <p:sldId id="272" r:id="rId13"/>
    <p:sldId id="274" r:id="rId14"/>
    <p:sldId id="267" r:id="rId15"/>
    <p:sldId id="275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9696"/>
    <a:srgbClr val="FA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00" autoAdjust="0"/>
    <p:restoredTop sz="90048" autoAdjust="0"/>
  </p:normalViewPr>
  <p:slideViewPr>
    <p:cSldViewPr snapToGrid="0">
      <p:cViewPr varScale="1">
        <p:scale>
          <a:sx n="77" d="100"/>
          <a:sy n="77" d="100"/>
        </p:scale>
        <p:origin x="11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04T02:22:53.0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1587 237 24504,'-1'9'0,"0"0"0,-2 0 0,-2 0 0,0 1 0,-2-1 0,-1 0 0,-1 0 0,-1-1 0,-1 1 0,-2 0 0,0-1 0,-2 0 0,-1 0 0,-1 0 0,-1 0 0,0-1 0,-2 0 0,-1 0 0,0 0 0,-2-1 0,0 0 0,-1 0 0,-1 0 0,-1-1 0,0 0 0,-1 0 0,0-1 0,-1 0 0,-1 0 0,0-1 0,0 0 0,-1 0 0,0-1 0,-1 0 0,1 0 0,-1-1 0,0 0 0,0 0 0,0-1 0,-1 0 0,1-1 0,0 0 0,0 0 0,1-1 0,-1 0 0,1 0 0,0-1 0,1 0 0,0 0 0,0-1 0,1 0 0,1 0 0,0-1 0,1 0 0,0 0 0,1-1 0,1 0 0,1 0 0,0 0 0,2-1 0,0 0 0,1 0 0,2 0 0,0-1 0,1 0 0,1 0 0,1 0 0,2 0 0,0-1 0,2 0 0,1 1 0,1-1 0,1 0 0,1 0 0,2-1 0,1 1 0,0 0 0,3 0 0,0 0 0,2-1 0,0 1 0,3 0 0,0 0 0,1-1 0,2 1 0,1 0 0,1 0 0,1 1 0,1-1 0,2 0 0,0 1 0,2 0 0,1 0 0,1 0 0,1 0 0,0 1 0,2 0 0,1 0 0,0 0 0,2 1 0,0 0 0,1 0 0,1 0 0,1 1 0,0 0 0,1 0 0,0 1 0,1 0 0,1 0 0,0 1 0,0 0 0,1 0 0,0 1 0,1 0 0,-1 0 0,1 1 0,0 0 0,0 0 0,1 1 0,-1 0 0,0 1 0,0 0 0,0 0 0,-1 1 0,1 0 0,-1 0 0,0 1 0,-1 0 0,0 0 0,0 1 0,-1 0 0,-1 0 0,0 1 0,-1 0 0,0 0 0,-1 1 0,-1 0 0,-1 0 0,0 0 0,-2 1 0,0 0 0,-1 0 0,-2 0 0,0 1 0,-1 0 0,-1 0 0,-1 0 0,-2 0 0,0 1 0,-2 0 0,-1-1 0,-1 1 0,-1 0 0,-1 0 0,-2 1 0,0-1 0,-2 0 0,-2 0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FBDA69-4338-4907-8DCC-A947B9B24AD3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486129-F46B-4002-9254-3642E7E0D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364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86129-F46B-4002-9254-3642E7E0DF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505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property damage </a:t>
            </a:r>
            <a:r>
              <a:rPr lang="en-US" sz="1200" b="0" dirty="0"/>
              <a:t> cost people </a:t>
            </a:r>
            <a:r>
              <a:rPr lang="en-US" sz="1200" b="1" dirty="0"/>
              <a:t>time</a:t>
            </a:r>
            <a:r>
              <a:rPr lang="en-US" sz="1200" b="0" dirty="0"/>
              <a:t> and </a:t>
            </a:r>
            <a:r>
              <a:rPr lang="en-US" sz="1200" b="1" dirty="0"/>
              <a:t>money</a:t>
            </a:r>
          </a:p>
          <a:p>
            <a:r>
              <a:rPr lang="en-US" sz="1200" b="1" dirty="0"/>
              <a:t>63</a:t>
            </a:r>
          </a:p>
          <a:p>
            <a:r>
              <a:rPr lang="en-US" b="1" dirty="0"/>
              <a:t>63</a:t>
            </a:r>
          </a:p>
          <a:p>
            <a:r>
              <a:rPr lang="en-US" b="1" dirty="0"/>
              <a:t>64</a:t>
            </a:r>
          </a:p>
          <a:p>
            <a:r>
              <a:rPr lang="en-US" b="1" dirty="0"/>
              <a:t>64</a:t>
            </a:r>
          </a:p>
          <a:p>
            <a:r>
              <a:rPr lang="en-US" b="1" dirty="0"/>
              <a:t>65</a:t>
            </a:r>
          </a:p>
          <a:p>
            <a:r>
              <a:rPr lang="en-US" b="1" dirty="0"/>
              <a:t>66</a:t>
            </a:r>
          </a:p>
          <a:p>
            <a:r>
              <a:rPr lang="en-US" b="1" dirty="0"/>
              <a:t>68</a:t>
            </a:r>
          </a:p>
          <a:p>
            <a:r>
              <a:rPr lang="en-US" b="1" dirty="0"/>
              <a:t>68</a:t>
            </a:r>
          </a:p>
          <a:p>
            <a:r>
              <a:rPr lang="en-US" b="1" dirty="0"/>
              <a:t>68</a:t>
            </a:r>
          </a:p>
          <a:p>
            <a:r>
              <a:rPr lang="en-US" b="1" dirty="0"/>
              <a:t>66</a:t>
            </a:r>
          </a:p>
          <a:p>
            <a:r>
              <a:rPr lang="en-US" b="1" dirty="0"/>
              <a:t>69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86129-F46B-4002-9254-3642E7E0DF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944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hit-and-run incidents were present, none led to fatalities.</a:t>
            </a:r>
            <a:br>
              <a:rPr lang="en-US" dirty="0"/>
            </a:br>
            <a:r>
              <a:rPr lang="en-US" dirty="0"/>
              <a:t>Most hit and run happened with Property Damages</a:t>
            </a:r>
            <a:br>
              <a:rPr lang="en-US" dirty="0"/>
            </a:br>
            <a:r>
              <a:rPr lang="en-US" dirty="0"/>
              <a:t>And unfortunately, they also accorded where crashes led to Injuries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86129-F46B-4002-9254-3642E7E0DF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405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 5 road names that have the highest accident count</a:t>
            </a:r>
          </a:p>
          <a:p>
            <a:r>
              <a:rPr lang="en-US" dirty="0"/>
              <a:t>Georgia consistently has a high count that other others.</a:t>
            </a:r>
          </a:p>
          <a:p>
            <a:endParaRPr lang="en-US" dirty="0"/>
          </a:p>
          <a:p>
            <a:r>
              <a:rPr lang="en-US" dirty="0"/>
              <a:t>Georgia has on average 58% more incidents than New Hampshire Ave</a:t>
            </a:r>
          </a:p>
          <a:p>
            <a:endParaRPr lang="en-US" dirty="0"/>
          </a:p>
          <a:p>
            <a:r>
              <a:rPr lang="en-US" dirty="0"/>
              <a:t>Percent Difference=(NH Rate- GA Rate/ NH Rate​)×100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86129-F46B-4002-9254-3642E7E0DF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950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*value was calculated by averaging all volume reports at that intersection within the selected time frame.  MDOT SHA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86129-F46B-4002-9254-3642E7E0DF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679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12.7% </a:t>
            </a:r>
            <a:r>
              <a:rPr lang="en-US" b="1" dirty="0"/>
              <a:t>Destroyed</a:t>
            </a:r>
            <a:r>
              <a:rPr lang="en-US" dirty="0"/>
              <a:t> Average in 30-40 mph range</a:t>
            </a:r>
          </a:p>
          <a:p>
            <a:r>
              <a:rPr lang="en-US" dirty="0"/>
              <a:t>59.5% </a:t>
            </a:r>
            <a:r>
              <a:rPr lang="en-US" b="1" dirty="0"/>
              <a:t>Disabling</a:t>
            </a:r>
            <a:r>
              <a:rPr lang="en-US" dirty="0"/>
              <a:t> Average in 30-40mph range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86129-F46B-4002-9254-3642E7E0DF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57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Crashes are about equal in clear and rain— showing it’s often not the road, but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Clear and Snowy days have similar crashes per day after normalizing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Count of days with weather conditions matched to 2025 crash report, based on data from The Weather Channel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Jan 73%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Feb 70%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Mar  68%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April 66%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Propety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Damage reports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86129-F46B-4002-9254-3642E7E0DF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271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LSTM a type of Neural network to </a:t>
            </a:r>
            <a:r>
              <a:rPr lang="en-US" b="1" dirty="0"/>
              <a:t>forecast the number of crashes per month</a:t>
            </a:r>
            <a:r>
              <a:rPr lang="en-US" dirty="0"/>
              <a:t>, based on past crash data from 2020 to 2025 and </a:t>
            </a:r>
            <a:r>
              <a:rPr lang="en-US" b="1" dirty="0"/>
              <a:t>predict the next year of crash activity</a:t>
            </a:r>
          </a:p>
          <a:p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Let's not just predict the future, let's shape it.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86129-F46B-4002-9254-3642E7E0DF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87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86129-F46B-4002-9254-3642E7E0DF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29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01DD6-A7F9-9C5D-B5A1-B648549C8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5A331E-1F7C-869A-6BFD-07F807106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05E20-09FC-1A30-1CA4-35E6805EB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A0E41-B66F-430A-B259-D075BCBA980D}" type="datetime1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1250D-B285-4D1A-8366-C2ACC9A68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27534-033D-6D78-6C0B-0A65D3AEC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E769C-0DDA-4241-BFDB-05BF6B5F5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706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33858-506B-2D40-14DE-2BF618917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E5F6F5-8960-C37C-515F-8CBA46CF39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918D5-C89B-5774-964C-7B00E3B97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BEF99-E457-4A82-8EE3-2FFC58E816E3}" type="datetime1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F5054-D9C7-7DA9-5900-71C5E4429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0CB1F-DCE7-1042-C105-6BBF20F09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E769C-0DDA-4241-BFDB-05BF6B5F5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023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BF08F-D1B3-1E77-F8C0-4750221B7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7A0077-4FD2-12C3-91C4-AD4753FAB0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655C6-9BCC-AB01-DEF1-137BCE099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9F268-78D7-4C34-A69D-102CB27B6867}" type="datetime1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B2E5B-967D-41C8-FBC9-39BF39602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05BAE-770F-4730-D5A3-3BF2B9473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E769C-0DDA-4241-BFDB-05BF6B5F5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806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840A5-D14C-A915-5771-19D30DEE1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B3C0E-195E-4737-E80B-66B86AD25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77135-EF9E-E18E-83C9-9053BEFFD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5E73-81E8-4173-B8EA-06D9091C75FF}" type="datetime1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CC404-D35E-1F07-FC94-2AA3BB4EA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64276-5391-8475-E412-2E909AC01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E769C-0DDA-4241-BFDB-05BF6B5F5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97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E6A40-4519-F0CA-AF39-1F656CBB3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99602-C670-7E81-0A91-538CC8AF9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CE5A1-1367-E572-EBE8-91A7695C9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54389-B983-44E6-A7B7-A707A90BE1F9}" type="datetime1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37E33-FFBD-60AB-8B14-ADA90B0AA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F55AA-84EC-20C0-5291-CC511A70C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E769C-0DDA-4241-BFDB-05BF6B5F5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5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68F3E-5971-F20D-6179-40817FAEC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FA5E2-9BCD-C19D-EDE1-1D8FD2DC06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674D3E-7D1B-F10D-6817-469E1C2B9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68AB1F-8150-0F10-320B-C71FE9BE3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ECCC1-C2E7-40A7-863A-975E9276F68E}" type="datetime1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BF5EAD-813A-E766-3B96-576930526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AC4A65-4433-143B-8F50-E800D4830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E769C-0DDA-4241-BFDB-05BF6B5F5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548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D1878-C6E6-B4C6-7449-BAE7E8B72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62964A-BE24-A3B8-E089-1D7600F12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A51E66-E3B5-276E-0046-737F57EFED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C00FF2-1FD8-1F94-84DA-EC43D0F337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A0EE7-0FE6-35A3-70F9-E0915BEED6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0A432F-DA1B-F28C-530E-0CBEAC10D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47B29-0A9A-4A9D-8642-0FC39A27AA17}" type="datetime1">
              <a:rPr lang="en-US" smtClean="0"/>
              <a:t>5/14/2025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864C59-E11A-A882-F956-FCA3ED309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57A56A-BDD7-27B3-801B-D7CCEB83A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E769C-0DDA-4241-BFDB-05BF6B5F5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521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B93D1-8CED-7B61-255E-16E493754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E07E0-9C48-E41E-DA55-2EDD633AD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ECF4-B9C1-4FA5-878D-4EA3EF23FA8E}" type="datetime1">
              <a:rPr lang="en-US" smtClean="0"/>
              <a:t>5/14/2025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D0735D-8C85-6ECE-B192-FEC0F9308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CBA223-D9B7-4007-2994-F962DE996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E769C-0DDA-4241-BFDB-05BF6B5F5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9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AFC919-6B54-F725-094F-9269B8D41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01BD2-501E-457C-8927-39A0C37C230E}" type="datetime1">
              <a:rPr lang="en-US" smtClean="0"/>
              <a:t>5/14/2025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9A18DD-1002-60BE-2702-316DC10B6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72A73-571E-F59E-A828-886B310B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E769C-0DDA-4241-BFDB-05BF6B5F5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22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734FA-4C50-535E-7CCF-70C549FD9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944FE-7884-CFD0-8251-29CEE5237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F2CBEF-0E56-1308-6F9B-FFE26356E2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F0C71B-2EDE-CFC1-6F7E-1F61C7D45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D4CE1-4590-4AAB-9434-3F8AC01AE092}" type="datetime1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34D110-0F79-5863-8A45-AA214CE7C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651AD-0C65-0D15-D6C7-93C91BFAD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E769C-0DDA-4241-BFDB-05BF6B5F5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677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AFED9-1F6E-91C2-1FAB-12E6DAB8C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BD4CCD-82DC-00E0-8B08-E0DE6390FD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35F577-E9E6-EF76-4316-A4A2C8F2EE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02A039-DF65-9567-AE97-CEDDFF7D5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5CAB-D8C3-4321-BA2D-6484E7061812}" type="datetime1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A29366-3F34-9D08-0109-3B91EA1DD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E7CE8-C028-0D5B-1790-35F5AB8ED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E769C-0DDA-4241-BFDB-05BF6B5F5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18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8C5770-41DE-950B-E713-5DC2CC231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2B032-21C3-5178-299E-67202453C3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1E6F3-4085-1D1C-2162-53B47EDEF0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642664-FDD5-4E66-BD4B-5B7D497DF354}" type="datetime1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A09BF-0960-68B9-00E0-CBFB33145D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2D1F5-D885-544D-B09E-9833A1FAB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E769C-0DDA-4241-BFDB-05BF6B5F5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248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customXml" Target="../ink/ink1.xml"/><Relationship Id="rId4" Type="http://schemas.openxmlformats.org/officeDocument/2006/relationships/image" Target="../media/image29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tgomerycountymd.gov/visionzero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gif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aps.roads.maryland.gov/itms_public/?stationid=S2017150112" TargetMode="External"/><Relationship Id="rId2" Type="http://schemas.openxmlformats.org/officeDocument/2006/relationships/hyperlink" Target="https://www.gsa.gov/buy-through-us/products-and-services/transportation-and-logistics-services/fleet-management/vehicle-leasing/accidents-and-maintenance/accident-management-cent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maps/place/Montgomery+County,+MD/@39.1361654,-77.3282876,54425m/data=!3m1!1e3!4m6!3m5!1s0x89b6323583b8a387:0x780b190677a96873!8m2!3d39.1547426!4d-77.2405153!16zL20vMGJ4OXk?entry=ttu&amp;g_ep=EgoyMDI1MDUwMy4wIKXMDSoASAFQAw%3D%3D" TargetMode="External"/><Relationship Id="rId5" Type="http://schemas.openxmlformats.org/officeDocument/2006/relationships/hyperlink" Target="https://www.montgomerycountymd.gov/visionzero/background.html" TargetMode="External"/><Relationship Id="rId4" Type="http://schemas.openxmlformats.org/officeDocument/2006/relationships/hyperlink" Target="https://weather.com/weather/monthly/l/4433c656f801f190919b8d258b7dd18125e7b21c99dc22683e1d53839e18ac82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montgomerycountymd.gov/Public-Safety/Crash-Reporting-Incidents-Data/bhju-22kf/about_data" TargetMode="External"/><Relationship Id="rId2" Type="http://schemas.openxmlformats.org/officeDocument/2006/relationships/hyperlink" Target="https://data.montgomerycountymd.gov/Public-Safety/Crash-Reporting-Drivers-Data/mmzv-x632/about_dat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7CC54D9-5C42-53FE-E43A-CCF99062E246}"/>
              </a:ext>
            </a:extLst>
          </p:cNvPr>
          <p:cNvSpPr/>
          <p:nvPr/>
        </p:nvSpPr>
        <p:spPr>
          <a:xfrm>
            <a:off x="4663440" y="0"/>
            <a:ext cx="7528560" cy="4775200"/>
          </a:xfrm>
          <a:prstGeom prst="rect">
            <a:avLst/>
          </a:prstGeom>
          <a:solidFill>
            <a:srgbClr val="FC96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BFC63-FBBD-E93D-78D0-B7EB8F7237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1983" y="2082800"/>
            <a:ext cx="6511474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" panose="020B0502040204020203" pitchFamily="34" charset="0"/>
              </a:rPr>
              <a:t>Crash Analysis: </a:t>
            </a:r>
            <a:br>
              <a:rPr lang="en-US" dirty="0">
                <a:latin typeface="Bahnschrift SemiBold" panose="020B0502040204020203" pitchFamily="34" charset="0"/>
              </a:rPr>
            </a:br>
            <a:r>
              <a:rPr lang="en-US" sz="4000" dirty="0">
                <a:latin typeface="Bahnschrift SemiBold" panose="020B0502040204020203" pitchFamily="34" charset="0"/>
              </a:rPr>
              <a:t>Avoiding Impact </a:t>
            </a:r>
            <a:br>
              <a:rPr lang="en-US" sz="4000" dirty="0">
                <a:latin typeface="Bahnschrift SemiBold" panose="020B0502040204020203" pitchFamily="34" charset="0"/>
              </a:rPr>
            </a:br>
            <a:r>
              <a:rPr lang="en-US" sz="4000" dirty="0">
                <a:latin typeface="Bahnschrift SemiBold" panose="020B0502040204020203" pitchFamily="34" charset="0"/>
              </a:rPr>
              <a:t>with Insight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5E9399-D6DA-A117-1B0E-8CEFE7EBFA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0800" y="5359400"/>
            <a:ext cx="4521200" cy="1511300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dirty="0"/>
              <a:t>Montgomery College Spring 2025</a:t>
            </a:r>
          </a:p>
          <a:p>
            <a:pPr algn="r"/>
            <a:r>
              <a:rPr lang="en-US" dirty="0"/>
              <a:t>DATA 205 CRN: 32118</a:t>
            </a:r>
            <a:br>
              <a:rPr lang="en-US" dirty="0"/>
            </a:br>
            <a:r>
              <a:rPr lang="en-US" dirty="0"/>
              <a:t>Capstone Experience in Data Science</a:t>
            </a:r>
          </a:p>
          <a:p>
            <a:pPr algn="r"/>
            <a:r>
              <a:rPr lang="en-US" dirty="0"/>
              <a:t>Betty Liu</a:t>
            </a:r>
          </a:p>
          <a:p>
            <a:pPr algn="r"/>
            <a:endParaRPr lang="en-US" dirty="0"/>
          </a:p>
        </p:txBody>
      </p:sp>
      <p:sp>
        <p:nvSpPr>
          <p:cNvPr id="6" name="AutoShape 2" descr="Generated image">
            <a:extLst>
              <a:ext uri="{FF2B5EF4-FFF2-40B4-BE49-F238E27FC236}">
                <a16:creationId xmlns:a16="http://schemas.microsoft.com/office/drawing/2014/main" id="{1EBBC436-6BDD-402B-E28E-D238B6FEDC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Montgomery County, Maryland - Government">
            <a:extLst>
              <a:ext uri="{FF2B5EF4-FFF2-40B4-BE49-F238E27FC236}">
                <a16:creationId xmlns:a16="http://schemas.microsoft.com/office/drawing/2014/main" id="{D6CF8294-EC08-8D70-A99D-2FCCE2772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470" y="523220"/>
            <a:ext cx="1714500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C7FCFE2-364F-E4E5-9CBA-D988B0660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71423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65A27C-7C1B-782C-A6B3-FF93F154C3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714239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8E8886A-546B-3599-CAF9-D5425D16774D}"/>
              </a:ext>
            </a:extLst>
          </p:cNvPr>
          <p:cNvSpPr/>
          <p:nvPr/>
        </p:nvSpPr>
        <p:spPr>
          <a:xfrm>
            <a:off x="543" y="0"/>
            <a:ext cx="508000" cy="2133600"/>
          </a:xfrm>
          <a:prstGeom prst="rect">
            <a:avLst/>
          </a:prstGeom>
          <a:solidFill>
            <a:srgbClr val="FC96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F74174-90EF-FF8E-B148-3DA501BE1618}"/>
              </a:ext>
            </a:extLst>
          </p:cNvPr>
          <p:cNvSpPr txBox="1"/>
          <p:nvPr/>
        </p:nvSpPr>
        <p:spPr>
          <a:xfrm>
            <a:off x="0" y="6334780"/>
            <a:ext cx="4714239" cy="523220"/>
          </a:xfrm>
          <a:prstGeom prst="rect">
            <a:avLst/>
          </a:prstGeom>
          <a:solidFill>
            <a:srgbClr val="FC9696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Disclaimer:</a:t>
            </a:r>
            <a:r>
              <a:rPr lang="en-US" sz="1400" dirty="0"/>
              <a:t> This image is AI-generated and does not depict a real accident out of respect for victim privacy and dignity.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D3A2C6-3DC6-4E93-1BEF-59F15322C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E769C-0DDA-4241-BFDB-05BF6B5F57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40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CCF9BB-EABD-7A3C-0452-67E74253C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86" y="1841887"/>
            <a:ext cx="4175084" cy="46081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5EF547B-CEC4-6ECC-EC65-C5759C0A23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7202"/>
          <a:stretch/>
        </p:blipFill>
        <p:spPr>
          <a:xfrm>
            <a:off x="4584582" y="1234131"/>
            <a:ext cx="7315200" cy="14590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6CBB188-7751-8D1B-72DA-C5AFA7A12500}"/>
                  </a:ext>
                </a:extLst>
              </p14:cNvPr>
              <p14:cNvContentPartPr/>
              <p14:nvPr/>
            </p14:nvContentPartPr>
            <p14:xfrm>
              <a:off x="6515145" y="2239397"/>
              <a:ext cx="571680" cy="1706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6CBB188-7751-8D1B-72DA-C5AFA7A125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09025" y="2233277"/>
                <a:ext cx="583920" cy="1828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941FAEC-F85C-28BC-9FA3-2A4C8671337E}"/>
              </a:ext>
            </a:extLst>
          </p:cNvPr>
          <p:cNvSpPr txBox="1"/>
          <p:nvPr/>
        </p:nvSpPr>
        <p:spPr>
          <a:xfrm>
            <a:off x="4282649" y="2977947"/>
            <a:ext cx="411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2,212 crashes over 72* </a:t>
            </a:r>
            <a:r>
              <a:rPr lang="en-US" b="1" dirty="0"/>
              <a:t>CLEAR</a:t>
            </a:r>
            <a:r>
              <a:rPr lang="en-US" dirty="0"/>
              <a:t> days</a:t>
            </a:r>
          </a:p>
          <a:p>
            <a:pPr algn="ctr"/>
            <a:r>
              <a:rPr lang="en-US" dirty="0"/>
              <a:t> ~ 30.7 crashes per clear day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382B58-B280-2161-A35A-C713184A6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2755" y="5396392"/>
            <a:ext cx="2495550" cy="581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29D378-2387-25B5-7FA0-874D7C10529F}"/>
              </a:ext>
            </a:extLst>
          </p:cNvPr>
          <p:cNvSpPr txBox="1"/>
          <p:nvPr/>
        </p:nvSpPr>
        <p:spPr>
          <a:xfrm>
            <a:off x="1564646" y="864799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Bahnschrift SemiBold" panose="020B0502040204020203" pitchFamily="34" charset="0"/>
              </a:rPr>
              <a:t>Total Crash Types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4841EB-7565-9E52-D0A1-7F2E1EFA1A96}"/>
              </a:ext>
            </a:extLst>
          </p:cNvPr>
          <p:cNvSpPr txBox="1"/>
          <p:nvPr/>
        </p:nvSpPr>
        <p:spPr>
          <a:xfrm>
            <a:off x="7702290" y="5088615"/>
            <a:ext cx="1656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Fatal Crash Weather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AE9B88-D169-593F-3A05-4FE162AB8DCA}"/>
              </a:ext>
            </a:extLst>
          </p:cNvPr>
          <p:cNvSpPr txBox="1"/>
          <p:nvPr/>
        </p:nvSpPr>
        <p:spPr>
          <a:xfrm>
            <a:off x="6587530" y="864799"/>
            <a:ext cx="3886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Bahnschrift SemiBold" panose="020B0502040204020203" pitchFamily="34" charset="0"/>
              </a:rPr>
              <a:t>Weather and Lighting Conditions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FB3849-5F15-5B33-A4DC-099F1452AE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987" y="1200290"/>
            <a:ext cx="1369507" cy="73574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EC7F04-105B-4CAB-F5FB-7C3AA5C14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E769C-0DDA-4241-BFDB-05BF6B5F57A2}" type="slidenum">
              <a:rPr lang="en-US" smtClean="0"/>
              <a:t>10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905E49-75BB-86F7-FDFB-A9D58B52A51D}"/>
              </a:ext>
            </a:extLst>
          </p:cNvPr>
          <p:cNvSpPr txBox="1"/>
          <p:nvPr/>
        </p:nvSpPr>
        <p:spPr>
          <a:xfrm>
            <a:off x="389689" y="241857"/>
            <a:ext cx="1745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Now (2025)</a:t>
            </a:r>
          </a:p>
        </p:txBody>
      </p:sp>
      <p:pic>
        <p:nvPicPr>
          <p:cNvPr id="1026" name="Picture 2" descr="Analysis icon">
            <a:extLst>
              <a:ext uri="{FF2B5EF4-FFF2-40B4-BE49-F238E27FC236}">
                <a16:creationId xmlns:a16="http://schemas.microsoft.com/office/drawing/2014/main" id="{A620DF10-A696-C07A-D0B9-A8B733479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062" y="4782271"/>
            <a:ext cx="893400" cy="89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36FE9E-F5DF-9F13-D5E1-F85620E592D2}"/>
              </a:ext>
            </a:extLst>
          </p:cNvPr>
          <p:cNvSpPr txBox="1"/>
          <p:nvPr/>
        </p:nvSpPr>
        <p:spPr>
          <a:xfrm>
            <a:off x="8401049" y="2977947"/>
            <a:ext cx="37830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121 crashes over 4* </a:t>
            </a:r>
            <a:r>
              <a:rPr lang="en-US" sz="1800" b="1" dirty="0"/>
              <a:t>WINTRY</a:t>
            </a:r>
            <a:r>
              <a:rPr lang="en-US" sz="1800" dirty="0"/>
              <a:t> days </a:t>
            </a:r>
          </a:p>
          <a:p>
            <a:pPr algn="ctr"/>
            <a:r>
              <a:rPr lang="en-US" sz="1800" dirty="0"/>
              <a:t>~ 30.</a:t>
            </a:r>
            <a:r>
              <a:rPr lang="en-US" dirty="0"/>
              <a:t>2</a:t>
            </a:r>
            <a:r>
              <a:rPr lang="en-US" sz="1800" dirty="0"/>
              <a:t> crashes per snowy day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98B974-FC56-64CC-1F1B-A3A004A08DEE}"/>
              </a:ext>
            </a:extLst>
          </p:cNvPr>
          <p:cNvSpPr txBox="1"/>
          <p:nvPr/>
        </p:nvSpPr>
        <p:spPr>
          <a:xfrm>
            <a:off x="6599364" y="3916124"/>
            <a:ext cx="34196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210 crashes over 11* </a:t>
            </a:r>
            <a:r>
              <a:rPr lang="en-US" sz="1800" b="1" dirty="0"/>
              <a:t>RAINY</a:t>
            </a:r>
            <a:r>
              <a:rPr lang="en-US" sz="1800" dirty="0"/>
              <a:t> days</a:t>
            </a:r>
          </a:p>
          <a:p>
            <a:pPr algn="ctr"/>
            <a:r>
              <a:rPr lang="en-US" sz="1800" dirty="0"/>
              <a:t>~ 19.1 crashes per rainy 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43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E6BF4-657E-234A-F0D3-A4722799C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3" y="154869"/>
            <a:ext cx="6558844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Bahnschrift SemiBold" panose="020B0502040204020203" pitchFamily="34" charset="0"/>
              </a:rPr>
              <a:t>LSTM (Long Short-Term Memory)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DE9706-5ED3-6941-A30B-E484646EAB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1781" y="1782667"/>
            <a:ext cx="5972175" cy="390525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640D12-BDE8-986D-7D96-78496E884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E769C-0DDA-4241-BFDB-05BF6B5F57A2}" type="slidenum">
              <a:rPr lang="en-US" smtClean="0"/>
              <a:t>11</a:t>
            </a:fld>
            <a:endParaRPr lang="en-US"/>
          </a:p>
        </p:txBody>
      </p:sp>
      <p:pic>
        <p:nvPicPr>
          <p:cNvPr id="2052" name="Picture 4" descr="Education icon">
            <a:extLst>
              <a:ext uri="{FF2B5EF4-FFF2-40B4-BE49-F238E27FC236}">
                <a16:creationId xmlns:a16="http://schemas.microsoft.com/office/drawing/2014/main" id="{8D9261E1-C098-AEB6-4BAF-64CE22471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977" y="557029"/>
            <a:ext cx="1015823" cy="101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375C21-497C-4401-A521-D28FFA6F1BBF}"/>
              </a:ext>
            </a:extLst>
          </p:cNvPr>
          <p:cNvSpPr txBox="1"/>
          <p:nvPr/>
        </p:nvSpPr>
        <p:spPr>
          <a:xfrm>
            <a:off x="6915856" y="2966852"/>
            <a:ext cx="4774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model predicts trends for the next 12 months. It indicates an initial increase followed by a gradual decline toward the end of 2025, with a slight uptick at the start of 2026.</a:t>
            </a:r>
          </a:p>
        </p:txBody>
      </p:sp>
    </p:spTree>
    <p:extLst>
      <p:ext uri="{BB962C8B-B14F-4D97-AF65-F5344CB8AC3E}">
        <p14:creationId xmlns:p14="http://schemas.microsoft.com/office/powerpoint/2010/main" val="3434563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51428-B102-A1F7-1121-AA72552BB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1681" y="340166"/>
            <a:ext cx="3594475" cy="1382225"/>
          </a:xfrm>
        </p:spPr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Vision Zero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E557C-F78E-A7D4-CCEA-523CE82E5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022" y="2101043"/>
            <a:ext cx="8289925" cy="7818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No loss of life is acceptable. I believe </a:t>
            </a:r>
            <a:r>
              <a:rPr lang="en-US" sz="1800" b="1" dirty="0"/>
              <a:t>zero</a:t>
            </a:r>
            <a:r>
              <a:rPr lang="en-US" sz="1800" dirty="0"/>
              <a:t> is the only number that</a:t>
            </a:r>
          </a:p>
          <a:p>
            <a:pPr marL="0" indent="0">
              <a:buNone/>
            </a:pPr>
            <a:r>
              <a:rPr lang="en-US" sz="1800" dirty="0"/>
              <a:t>honors the total number of fatalities from vehicle accidents.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D619D6-C525-6C09-8D60-B46C729E7B86}"/>
              </a:ext>
            </a:extLst>
          </p:cNvPr>
          <p:cNvSpPr txBox="1"/>
          <p:nvPr/>
        </p:nvSpPr>
        <p:spPr>
          <a:xfrm>
            <a:off x="1303867" y="4246987"/>
            <a:ext cx="5236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https://www.montgomerycountymd.gov/visionzero/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B5B3C4-89B1-9609-6107-B9677E014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693182"/>
            <a:ext cx="2733675" cy="50577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AD4F74-AB22-39A4-7BF6-2F1DF38B60A0}"/>
              </a:ext>
            </a:extLst>
          </p:cNvPr>
          <p:cNvSpPr txBox="1"/>
          <p:nvPr/>
        </p:nvSpPr>
        <p:spPr>
          <a:xfrm>
            <a:off x="1333500" y="3556000"/>
            <a:ext cx="282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Montgomery County Agrees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D7678-78F3-DF67-EDC1-82EC9F75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E769C-0DDA-4241-BFDB-05BF6B5F57A2}" type="slidenum">
              <a:rPr lang="en-US" smtClean="0"/>
              <a:t>12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EF8967-2900-2090-5962-5B24B7D20FAE}"/>
              </a:ext>
            </a:extLst>
          </p:cNvPr>
          <p:cNvSpPr txBox="1"/>
          <p:nvPr/>
        </p:nvSpPr>
        <p:spPr>
          <a:xfrm>
            <a:off x="673100" y="538162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2659AE-2978-BE1A-2BFA-5E937F19319B}"/>
              </a:ext>
            </a:extLst>
          </p:cNvPr>
          <p:cNvSpPr txBox="1"/>
          <p:nvPr/>
        </p:nvSpPr>
        <p:spPr>
          <a:xfrm>
            <a:off x="1303867" y="39780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2250"/>
              </a:spcAft>
            </a:pPr>
            <a:r>
              <a:rPr lang="en-US" b="0" i="0" dirty="0">
                <a:solidFill>
                  <a:srgbClr val="008DBC"/>
                </a:solidFill>
                <a:effectLst/>
                <a:latin typeface="Lato" panose="020F0502020204030203" pitchFamily="34" charset="0"/>
              </a:rPr>
              <a:t>Montgomery County's Goal to End Traffic Deaths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54AFFB-0A43-69EC-690F-273A2CF48440}"/>
              </a:ext>
            </a:extLst>
          </p:cNvPr>
          <p:cNvSpPr txBox="1"/>
          <p:nvPr/>
        </p:nvSpPr>
        <p:spPr>
          <a:xfrm>
            <a:off x="1334063" y="4817137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52525"/>
                </a:solidFill>
                <a:effectLst/>
              </a:rPr>
              <a:t>The County has put resources in place to eliminate serious-injury and fatal collisions on County roads for vehicle occupants' pedestrians, and bicyclists by the end of </a:t>
            </a:r>
            <a:r>
              <a:rPr lang="en-US" b="1" i="0" dirty="0">
                <a:solidFill>
                  <a:srgbClr val="252525"/>
                </a:solidFill>
                <a:effectLst/>
              </a:rPr>
              <a:t>2030</a:t>
            </a:r>
            <a:endParaRPr lang="en-US" b="1" dirty="0"/>
          </a:p>
        </p:txBody>
      </p:sp>
      <p:pic>
        <p:nvPicPr>
          <p:cNvPr id="10" name="Picture 8" descr="Montgomery County, Maryland - Government">
            <a:extLst>
              <a:ext uri="{FF2B5EF4-FFF2-40B4-BE49-F238E27FC236}">
                <a16:creationId xmlns:a16="http://schemas.microsoft.com/office/drawing/2014/main" id="{81949B20-8BC5-3E2C-33DF-480C15290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19" y="292581"/>
            <a:ext cx="1346200" cy="133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48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43CEA-A8C3-1596-81C4-34B05FA8E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0" y="202109"/>
            <a:ext cx="80391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Bahnschrift SemiBold" panose="020B0502040204020203" pitchFamily="34" charset="0"/>
              </a:rPr>
              <a:t>Critical Steps to Take After a Crash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3E427-0D61-65FC-A819-92134B75A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7928" y="1459850"/>
            <a:ext cx="9436100" cy="17543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Stay Calm</a:t>
            </a:r>
          </a:p>
          <a:p>
            <a:pPr lvl="1"/>
            <a:r>
              <a:rPr lang="en-US" sz="1800" dirty="0"/>
              <a:t>Turn on hazard lights</a:t>
            </a:r>
          </a:p>
          <a:p>
            <a:pPr lvl="1"/>
            <a:r>
              <a:rPr lang="en-US" sz="1800" dirty="0"/>
              <a:t>If possible, move vehicle out of the way of traffic to a safe location</a:t>
            </a:r>
          </a:p>
          <a:p>
            <a:pPr lvl="1"/>
            <a:r>
              <a:rPr lang="en-US" sz="1800" dirty="0"/>
              <a:t>Assess for injuries. If injured, contract emergency services</a:t>
            </a:r>
          </a:p>
          <a:p>
            <a:pPr lvl="1"/>
            <a:r>
              <a:rPr lang="en-US" sz="1800" b="0" i="0" dirty="0">
                <a:solidFill>
                  <a:srgbClr val="1B1B1B"/>
                </a:solidFill>
                <a:effectLst/>
              </a:rPr>
              <a:t>Notify local police of the accident and obtain a police report</a:t>
            </a:r>
            <a:r>
              <a:rPr lang="en-US" sz="1800" dirty="0"/>
              <a:t> 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DC431C-030B-EE8B-2661-417258800816}"/>
              </a:ext>
            </a:extLst>
          </p:cNvPr>
          <p:cNvSpPr txBox="1"/>
          <p:nvPr/>
        </p:nvSpPr>
        <p:spPr>
          <a:xfrm>
            <a:off x="917928" y="3438368"/>
            <a:ext cx="76805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1B1B1B"/>
                </a:solidFill>
                <a:effectLst/>
              </a:rPr>
              <a:t>Exchange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B1B1B"/>
                </a:solidFill>
              </a:rPr>
              <a:t>Driver Personal: Names, Contact info, Address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B1B1B"/>
                </a:solidFill>
              </a:rPr>
              <a:t>Insurance: Company name, address, phone number, and policy number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7B5B32-0465-1697-B108-B13030C9842E}"/>
              </a:ext>
            </a:extLst>
          </p:cNvPr>
          <p:cNvSpPr txBox="1"/>
          <p:nvPr/>
        </p:nvSpPr>
        <p:spPr>
          <a:xfrm>
            <a:off x="917928" y="4636314"/>
            <a:ext cx="87752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1B1B1B"/>
                </a:solidFill>
                <a:effectLst/>
              </a:rPr>
              <a:t>Take photos to document the crash scene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B1B1B"/>
                </a:solidFill>
                <a:effectLst/>
              </a:rPr>
              <a:t>Damage to vehicles and/or property.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B1B1B"/>
                </a:solidFill>
                <a:effectLst/>
              </a:rPr>
              <a:t>Accident scene (road conditions, skid marks, debris in roadway, vehicle positions, etc.)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B1B1B"/>
                </a:solidFill>
                <a:effectLst/>
              </a:rPr>
              <a:t>Location identifiers of the accident scene (intersection, address, or exit number.)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B1B1B"/>
                </a:solidFill>
                <a:effectLst/>
              </a:rPr>
              <a:t>Driver and vehicle identification (insurance cards, license plates, etc.)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AE9BB-6D7C-2C0F-130B-CEFD0805B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E769C-0DDA-4241-BFDB-05BF6B5F57A2}" type="slidenum">
              <a:rPr lang="en-US" smtClean="0"/>
              <a:t>13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E8BC555-4FE7-34F8-CA85-964E72461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4306" y="680776"/>
            <a:ext cx="1109766" cy="110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17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FC3C2-2507-E519-5EFF-B93F10C32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953" y="103756"/>
            <a:ext cx="4456289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Bahnschrift SemiBold" panose="020B0502040204020203" pitchFamily="34" charset="0"/>
              </a:rPr>
              <a:t>Acknowledgements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63D27-A5D5-7ADD-D655-BDFB6AE8B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297" y="1429319"/>
            <a:ext cx="10515600" cy="205775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latin typeface="Bahnschrift SemiBold" panose="020B0502040204020203" pitchFamily="34" charset="0"/>
              </a:rPr>
              <a:t>A Large Thank You</a:t>
            </a:r>
          </a:p>
          <a:p>
            <a:pPr marL="0" indent="0" algn="ctr">
              <a:buNone/>
            </a:pPr>
            <a:r>
              <a:rPr lang="en-US" dirty="0"/>
              <a:t>Data Science Faculty</a:t>
            </a:r>
          </a:p>
          <a:p>
            <a:pPr marL="914400" lvl="2" indent="0" algn="ctr">
              <a:buNone/>
            </a:pPr>
            <a:r>
              <a:rPr lang="en-US" sz="1400" dirty="0">
                <a:solidFill>
                  <a:srgbClr val="000000"/>
                </a:solidFill>
              </a:rPr>
              <a:t>Professor </a:t>
            </a:r>
            <a:r>
              <a:rPr lang="en-US" sz="1400" b="1" dirty="0">
                <a:solidFill>
                  <a:srgbClr val="000000"/>
                </a:solidFill>
              </a:rPr>
              <a:t>Celia Evans </a:t>
            </a:r>
            <a:r>
              <a:rPr lang="en-US" sz="1400" dirty="0">
                <a:solidFill>
                  <a:srgbClr val="000000"/>
                </a:solidFill>
              </a:rPr>
              <a:t>–</a:t>
            </a:r>
            <a:r>
              <a:rPr lang="en-US" sz="1400" b="1" dirty="0">
                <a:solidFill>
                  <a:srgbClr val="000000"/>
                </a:solidFill>
              </a:rPr>
              <a:t> </a:t>
            </a:r>
            <a:r>
              <a:rPr lang="en-US" sz="1400" dirty="0">
                <a:solidFill>
                  <a:srgbClr val="000000"/>
                </a:solidFill>
              </a:rPr>
              <a:t>INTRODUCTION TO DATA SCIENCE – DATA 101</a:t>
            </a:r>
          </a:p>
          <a:p>
            <a:pPr marL="914400" lvl="2" indent="0" algn="ctr">
              <a:buNone/>
            </a:pPr>
            <a:r>
              <a:rPr lang="en-US" sz="1400" dirty="0">
                <a:solidFill>
                  <a:srgbClr val="000000"/>
                </a:solidFill>
              </a:rPr>
              <a:t>Professor </a:t>
            </a:r>
            <a:r>
              <a:rPr lang="en-US" sz="1400" b="1" dirty="0">
                <a:solidFill>
                  <a:srgbClr val="000000"/>
                </a:solidFill>
              </a:rPr>
              <a:t>Rachel Saidi </a:t>
            </a:r>
            <a:r>
              <a:rPr lang="en-US" sz="1400" dirty="0">
                <a:solidFill>
                  <a:srgbClr val="000000"/>
                </a:solidFill>
              </a:rPr>
              <a:t>–</a:t>
            </a:r>
            <a:r>
              <a:rPr lang="en-US" sz="1400" b="1" dirty="0">
                <a:solidFill>
                  <a:srgbClr val="000000"/>
                </a:solidFill>
              </a:rPr>
              <a:t> </a:t>
            </a:r>
            <a:r>
              <a:rPr lang="en-US" sz="1400" dirty="0">
                <a:solidFill>
                  <a:srgbClr val="000000"/>
                </a:solidFill>
              </a:rPr>
              <a:t>DATA VISUALIZATION AND COMMUNICATION – DATA 110</a:t>
            </a:r>
          </a:p>
          <a:p>
            <a:pPr marL="914400" lvl="2" indent="0" algn="ctr">
              <a:buNone/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Professor</a:t>
            </a:r>
            <a:r>
              <a:rPr lang="en-US" sz="1400" dirty="0"/>
              <a:t>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Abdirisak Mohamed </a:t>
            </a:r>
            <a:r>
              <a:rPr lang="en-US" sz="1400" dirty="0">
                <a:solidFill>
                  <a:srgbClr val="000000"/>
                </a:solidFill>
              </a:rPr>
              <a:t>–  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STATISTICAL METHODS IN DATA SCIENCE </a:t>
            </a:r>
            <a:r>
              <a:rPr lang="en-US" sz="1400" dirty="0">
                <a:solidFill>
                  <a:srgbClr val="000000"/>
                </a:solidFill>
              </a:rPr>
              <a:t>–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DATA 201</a:t>
            </a:r>
          </a:p>
          <a:p>
            <a:pPr marL="914400" lvl="2" indent="0" algn="ctr">
              <a:buNone/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Professor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Jane E Valentine </a:t>
            </a:r>
            <a:r>
              <a:rPr lang="en-US" sz="1400" dirty="0">
                <a:solidFill>
                  <a:srgbClr val="000000"/>
                </a:solidFill>
              </a:rPr>
              <a:t>– 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CAPSTONE EXPERIENCE IN DATA SCIENCE </a:t>
            </a:r>
            <a:r>
              <a:rPr lang="en-US" sz="1400" dirty="0">
                <a:solidFill>
                  <a:srgbClr val="000000"/>
                </a:solidFill>
              </a:rPr>
              <a:t>–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 DATA 205 </a:t>
            </a:r>
          </a:p>
          <a:p>
            <a:pPr marL="914400" lvl="2" indent="0" algn="ctr">
              <a:buNone/>
            </a:pPr>
            <a:endParaRPr lang="en-US" sz="1400" b="0" i="0" dirty="0">
              <a:solidFill>
                <a:srgbClr val="000000"/>
              </a:solidFill>
              <a:effectLst/>
            </a:endParaRPr>
          </a:p>
          <a:p>
            <a:pPr marL="914400" lvl="2" indent="0" algn="ctr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F88AF-5C91-6BE2-EA23-96643B4B0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E769C-0DDA-4241-BFDB-05BF6B5F57A2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640AD0-ADE6-0475-6E18-ACB011F0C635}"/>
              </a:ext>
            </a:extLst>
          </p:cNvPr>
          <p:cNvSpPr txBox="1"/>
          <p:nvPr/>
        </p:nvSpPr>
        <p:spPr>
          <a:xfrm>
            <a:off x="1525411" y="3611251"/>
            <a:ext cx="9141178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rgbClr val="000000"/>
                </a:solidFill>
                <a:effectLst/>
              </a:rPr>
              <a:t>Other MC Staff</a:t>
            </a:r>
          </a:p>
          <a:p>
            <a:pPr lvl="1" algn="ctr"/>
            <a:r>
              <a:rPr lang="en-US" sz="1400" b="0" i="0" dirty="0">
                <a:solidFill>
                  <a:srgbClr val="000000"/>
                </a:solidFill>
                <a:effectLst/>
              </a:rPr>
              <a:t>Professor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Gary C. Thai </a:t>
            </a:r>
            <a:r>
              <a:rPr lang="en-US" sz="1400" dirty="0">
                <a:solidFill>
                  <a:srgbClr val="000000"/>
                </a:solidFill>
              </a:rPr>
              <a:t> – PYTHON PROGRAMMING – CMSC 206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D047F8-0F19-D084-0C95-596D8AC8FCC1}"/>
              </a:ext>
            </a:extLst>
          </p:cNvPr>
          <p:cNvSpPr txBox="1"/>
          <p:nvPr/>
        </p:nvSpPr>
        <p:spPr>
          <a:xfrm>
            <a:off x="1684862" y="5727255"/>
            <a:ext cx="8644467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rgbClr val="000000"/>
                </a:solidFill>
                <a:effectLst/>
              </a:rPr>
              <a:t>Special Thanks</a:t>
            </a:r>
          </a:p>
          <a:p>
            <a:pPr lvl="1" algn="ctr"/>
            <a:r>
              <a:rPr lang="en-US" sz="1400" dirty="0">
                <a:solidFill>
                  <a:srgbClr val="000000"/>
                </a:solidFill>
              </a:rPr>
              <a:t>To my </a:t>
            </a:r>
            <a:r>
              <a:rPr lang="en-US" sz="1400" b="1" dirty="0">
                <a:solidFill>
                  <a:srgbClr val="000000"/>
                </a:solidFill>
              </a:rPr>
              <a:t>classmates</a:t>
            </a:r>
            <a:r>
              <a:rPr lang="en-US" sz="1400" dirty="0">
                <a:solidFill>
                  <a:srgbClr val="000000"/>
                </a:solidFill>
              </a:rPr>
              <a:t> of DATA 205 for being here and going through this experience with me</a:t>
            </a:r>
            <a:endParaRPr 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1226AC-A3AF-B652-7EDB-0C617E799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331" y="4516337"/>
            <a:ext cx="1007530" cy="100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575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32512-1A97-7111-10DA-DAA6E7339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D7357-5FCC-4C1A-3176-6BD381D38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200" dirty="0">
                <a:hlinkClick r:id="rId2"/>
              </a:rPr>
              <a:t>https://www.gsa.gov/buy-through-us/products-and-services/transportation-and-logistics-services/fleet-management/vehicle-leasing/accidents-and-maintenance/accident-management-center</a:t>
            </a:r>
            <a:r>
              <a:rPr lang="en-US" sz="1200" dirty="0"/>
              <a:t> (Steps after an accident)</a:t>
            </a:r>
          </a:p>
          <a:p>
            <a:r>
              <a:rPr lang="en-US" sz="1200" dirty="0">
                <a:hlinkClick r:id="rId3"/>
              </a:rPr>
              <a:t>https://maps.roads.maryland.gov/itms_public/?stationid=S2017150112</a:t>
            </a:r>
            <a:r>
              <a:rPr lang="en-US" sz="1200" dirty="0"/>
              <a:t> (Volume Detail Report)</a:t>
            </a:r>
          </a:p>
          <a:p>
            <a:r>
              <a:rPr lang="en-US" sz="1200" dirty="0">
                <a:hlinkClick r:id="rId4"/>
              </a:rPr>
              <a:t>https://weather.com/weather/monthly/l/4433c656f801f190919b8d258b7dd18125e7b21c99dc22683e1d53839e18ac82</a:t>
            </a:r>
            <a:r>
              <a:rPr lang="en-US" sz="1200" dirty="0"/>
              <a:t> (Weather Details)</a:t>
            </a:r>
          </a:p>
          <a:p>
            <a:r>
              <a:rPr lang="en-US" sz="1200" dirty="0">
                <a:hlinkClick r:id="rId5"/>
              </a:rPr>
              <a:t>https://www.montgomerycountymd.gov/visionzero/background.html</a:t>
            </a:r>
            <a:r>
              <a:rPr lang="en-US" sz="1200" dirty="0"/>
              <a:t> (Vision Zero Time Line)</a:t>
            </a:r>
          </a:p>
          <a:p>
            <a:r>
              <a:rPr lang="en-US" sz="1200" dirty="0">
                <a:hlinkClick r:id="rId6"/>
              </a:rPr>
              <a:t>https://www.google.com/maps/place/Montgomery+County,+MD/@39.1361654,-77.3282876,54425m/data=!3m1!1e3!4m6!3m5!1s0x89b6323583b8a387:0x780b190677a96873!8m2!3d39.1547426!4d-77.2405153!16zL20vMGJ4OXk?entry=ttu&amp;g_ep=EgoyMDI1MDUwMy4wIKXMDSoASAFQAw%3D%3D</a:t>
            </a:r>
            <a:r>
              <a:rPr lang="en-US" sz="1200" dirty="0"/>
              <a:t> (map of Montgomery County boundaries)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F40AE-BEC1-411D-E965-41AA99FB6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E769C-0DDA-4241-BFDB-05BF6B5F57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741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A1B38-CEF4-D2AA-F8BE-A07EE8009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810" y="248356"/>
            <a:ext cx="4519789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Bahnschrift SemiBold" panose="020B0502040204020203" pitchFamily="34" charset="0"/>
              </a:rPr>
              <a:t>End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246F1-7643-5884-7C36-58A68955A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279" y="2922366"/>
            <a:ext cx="2771226" cy="1013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latin typeface="Bahnschrift SemiBold" panose="020B0502040204020203" pitchFamily="34" charset="0"/>
              </a:rPr>
              <a:t>Thank 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EFD8C9-AF7E-C7C9-E283-A620BF08CA7C}"/>
              </a:ext>
            </a:extLst>
          </p:cNvPr>
          <p:cNvSpPr txBox="1"/>
          <p:nvPr/>
        </p:nvSpPr>
        <p:spPr>
          <a:xfrm>
            <a:off x="10674834" y="598701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SemiBold" panose="020B0502040204020203" pitchFamily="34" charset="0"/>
              </a:rPr>
              <a:t>Be Safe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52784A-90D0-008D-3FBA-62D3AE799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E769C-0DDA-4241-BFDB-05BF6B5F57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360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1394-ECFD-331B-3602-2A5D8E056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230023"/>
            <a:ext cx="1981200" cy="1021148"/>
          </a:xfrm>
        </p:spPr>
        <p:txBody>
          <a:bodyPr/>
          <a:lstStyle/>
          <a:p>
            <a:r>
              <a:rPr lang="en-US" sz="3200" dirty="0">
                <a:latin typeface="Bahnschrift SemiBold" panose="020B0502040204020203" pitchFamily="34" charset="0"/>
              </a:rPr>
              <a:t>Data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AAC8A-8BA5-6B62-8752-5BA150CC9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253331"/>
            <a:ext cx="10202814" cy="1083469"/>
          </a:xfrm>
        </p:spPr>
        <p:txBody>
          <a:bodyPr>
            <a:normAutofit/>
          </a:bodyPr>
          <a:lstStyle/>
          <a:p>
            <a:r>
              <a:rPr lang="en-US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Crashing Reporting- Driver data…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(39 features 193k samples)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Updated Weekly. April 25</a:t>
            </a:r>
            <a:r>
              <a:rPr lang="en-US" sz="1400" kern="1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2025 update</a:t>
            </a:r>
            <a:b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kern="100" dirty="0">
                <a:solidFill>
                  <a:srgbClr val="3399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u="sng" kern="100" dirty="0">
                <a:solidFill>
                  <a:srgbClr val="3399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https://data.montgomerycountymd.gov/Public-Safety/Crash-Reporting-Drivers-Data/mmzv-x632/about_data</a:t>
            </a:r>
            <a:endParaRPr lang="en-US" sz="1400" u="sng" kern="100" dirty="0">
              <a:solidFill>
                <a:srgbClr val="3399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Crashing Reporting- Incidents Data</a:t>
            </a:r>
            <a:r>
              <a:rPr lang="en-US" sz="1400" b="1" i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(37 features 109k samples) Updated Weekly. April 25</a:t>
            </a:r>
            <a:r>
              <a:rPr lang="en-US" sz="1400" kern="1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2025 update</a:t>
            </a:r>
            <a:b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u="sng" kern="100" dirty="0">
                <a:solidFill>
                  <a:srgbClr val="3399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https://data.montgomerycountymd.gov/Public-Safety/Crash-Reporting-Incidents-Data/bhju-22kf/about_data</a:t>
            </a:r>
            <a:endParaRPr lang="en-US" sz="1400" dirty="0">
              <a:solidFill>
                <a:srgbClr val="3399FF"/>
              </a:solidFill>
            </a:endParaRP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61AE1E-2587-E014-8C00-C14E1566035B}"/>
              </a:ext>
            </a:extLst>
          </p:cNvPr>
          <p:cNvSpPr txBox="1"/>
          <p:nvPr/>
        </p:nvSpPr>
        <p:spPr>
          <a:xfrm>
            <a:off x="1196919" y="2289841"/>
            <a:ext cx="406495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Bahnschrift SemiBold" panose="020B0502040204020203" pitchFamily="34" charset="0"/>
              </a:rPr>
              <a:t>The Big Data Merge</a:t>
            </a:r>
          </a:p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62 features 217,809 Samples</a:t>
            </a:r>
          </a:p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2015-April 25</a:t>
            </a:r>
            <a:r>
              <a:rPr lang="en-US" sz="16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2025</a:t>
            </a:r>
          </a:p>
          <a:p>
            <a:pPr algn="ctr"/>
            <a:endParaRPr lang="en-US" sz="2400" b="1" dirty="0">
              <a:latin typeface="Bahnschrift SemiBold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1236EF-0F8C-6E93-9F1B-A8B11BC2D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975" y="505840"/>
            <a:ext cx="3171825" cy="523875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19E23D1-71A9-5EA9-342D-26292203CB0E}"/>
              </a:ext>
            </a:extLst>
          </p:cNvPr>
          <p:cNvCxnSpPr/>
          <p:nvPr/>
        </p:nvCxnSpPr>
        <p:spPr>
          <a:xfrm>
            <a:off x="6969237" y="2451100"/>
            <a:ext cx="0" cy="416110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2606153-08A4-D4C0-5FD4-F50D74998A03}"/>
              </a:ext>
            </a:extLst>
          </p:cNvPr>
          <p:cNvSpPr txBox="1"/>
          <p:nvPr/>
        </p:nvSpPr>
        <p:spPr>
          <a:xfrm>
            <a:off x="8531033" y="2346143"/>
            <a:ext cx="1951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leaning</a:t>
            </a:r>
            <a:endParaRPr lang="en-US" sz="2400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5AA9ADDD-E930-5CE8-C992-6FA633664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1134" y="2831451"/>
            <a:ext cx="467362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Datetime Standardization: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Converted all Crash Date/Time fields to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Python datetime objects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1B8E4158-8280-755E-9A92-666CFD6D6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2869" y="3772371"/>
            <a:ext cx="4811486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Categorical Normalization: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Standardized naming conventions in categorical fields like Weather Condition, and Lighting Condition, Circumstance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8DF7C4C-7A3F-D6BF-A41F-6B5C3CCAA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E769C-0DDA-4241-BFDB-05BF6B5F57A2}" type="slidenum">
              <a:rPr lang="en-US" smtClean="0"/>
              <a:t>2</a:t>
            </a:fld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20C398-5453-4DFE-94F4-964792F10EC0}"/>
              </a:ext>
            </a:extLst>
          </p:cNvPr>
          <p:cNvCxnSpPr/>
          <p:nvPr/>
        </p:nvCxnSpPr>
        <p:spPr>
          <a:xfrm>
            <a:off x="9104810" y="3682728"/>
            <a:ext cx="6630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6609FA2-465D-FEA3-CC95-ED340052A60F}"/>
              </a:ext>
            </a:extLst>
          </p:cNvPr>
          <p:cNvCxnSpPr/>
          <p:nvPr/>
        </p:nvCxnSpPr>
        <p:spPr>
          <a:xfrm>
            <a:off x="9117074" y="4725331"/>
            <a:ext cx="6630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F38C4EE-87F0-5E58-1016-F3E61F7E0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131" y="3344206"/>
            <a:ext cx="6124575" cy="32194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8A1C59-1DF5-14A2-5BFC-05011237BD2B}"/>
              </a:ext>
            </a:extLst>
          </p:cNvPr>
          <p:cNvSpPr txBox="1"/>
          <p:nvPr/>
        </p:nvSpPr>
        <p:spPr>
          <a:xfrm>
            <a:off x="7795363" y="4895665"/>
            <a:ext cx="4373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cs typeface="Calibri" panose="020F0502020204030204" pitchFamily="34" charset="0"/>
              </a:rPr>
              <a:t>Initial Concern:  </a:t>
            </a:r>
            <a:r>
              <a:rPr lang="en-US" sz="1600" dirty="0">
                <a:cs typeface="Calibri" panose="020F0502020204030204" pitchFamily="34" charset="0"/>
              </a:rPr>
              <a:t>Inconsistent Data Entry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0E9934-472E-9859-F4BB-34BD20DA9960}"/>
              </a:ext>
            </a:extLst>
          </p:cNvPr>
          <p:cNvSpPr txBox="1"/>
          <p:nvPr/>
        </p:nvSpPr>
        <p:spPr>
          <a:xfrm>
            <a:off x="7397072" y="5233292"/>
            <a:ext cx="407855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cs typeface="Calibri" panose="020F0502020204030204" pitchFamily="34" charset="0"/>
              </a:rPr>
              <a:t>Circumstance</a:t>
            </a:r>
            <a:r>
              <a:rPr lang="en-US" sz="1400" dirty="0">
                <a:cs typeface="Calibri" panose="020F0502020204030204" pitchFamily="34" charset="0"/>
              </a:rPr>
              <a:t> field contained </a:t>
            </a:r>
          </a:p>
          <a:p>
            <a:pPr algn="ctr"/>
            <a:r>
              <a:rPr lang="en-US" sz="1400" b="1" dirty="0">
                <a:cs typeface="Calibri" panose="020F0502020204030204" pitchFamily="34" charset="0"/>
              </a:rPr>
              <a:t>633 unique values</a:t>
            </a:r>
          </a:p>
          <a:p>
            <a:pPr algn="ctr"/>
            <a:r>
              <a:rPr lang="en-US" sz="1400" dirty="0">
                <a:cs typeface="Calibri" panose="020F0502020204030204" pitchFamily="34" charset="0"/>
              </a:rPr>
              <a:t>Then reduced to  </a:t>
            </a:r>
            <a:r>
              <a:rPr lang="en-US" sz="1400" b="1" dirty="0">
                <a:cs typeface="Calibri" panose="020F0502020204030204" pitchFamily="34" charset="0"/>
              </a:rPr>
              <a:t>158 unique values.</a:t>
            </a:r>
            <a:r>
              <a:rPr lang="en-US" sz="1400" dirty="0"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9557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13BF7-58FE-38B4-A249-397972836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8647" y="24430"/>
            <a:ext cx="1343818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Bahnschrift SemiBold" panose="020B0502040204020203" pitchFamily="34" charset="0"/>
              </a:rPr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A1C7E-B3DC-54F5-E85C-A367EC5EE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1515" y="1382627"/>
            <a:ext cx="9156732" cy="95417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Identify accident </a:t>
            </a:r>
            <a:r>
              <a:rPr lang="en-US" sz="2000" b="1" dirty="0"/>
              <a:t>hotspots</a:t>
            </a:r>
            <a:r>
              <a:rPr lang="en-US" sz="2000" dirty="0"/>
              <a:t>, uncover </a:t>
            </a:r>
            <a:r>
              <a:rPr lang="en-US" sz="2000" b="1" dirty="0"/>
              <a:t>trends</a:t>
            </a:r>
            <a:r>
              <a:rPr lang="en-US" sz="2000" dirty="0"/>
              <a:t>, and analyze </a:t>
            </a:r>
            <a:r>
              <a:rPr lang="en-US" sz="2000" b="1" dirty="0"/>
              <a:t>risk</a:t>
            </a:r>
            <a:r>
              <a:rPr lang="en-US" sz="2000" dirty="0"/>
              <a:t> </a:t>
            </a:r>
            <a:r>
              <a:rPr lang="en-US" sz="2000" b="1" dirty="0"/>
              <a:t>factors</a:t>
            </a:r>
            <a:r>
              <a:rPr lang="en-US" sz="2000" dirty="0"/>
              <a:t> to equip the people of </a:t>
            </a:r>
            <a:r>
              <a:rPr lang="en-US" sz="2000" b="1" dirty="0"/>
              <a:t>Montgomery County</a:t>
            </a:r>
            <a:r>
              <a:rPr lang="en-US" sz="2000" dirty="0"/>
              <a:t> and those passing through with information they can use to </a:t>
            </a:r>
            <a:r>
              <a:rPr lang="en-US" sz="2000" b="1" dirty="0"/>
              <a:t>make safer decisions</a:t>
            </a:r>
            <a:r>
              <a:rPr lang="en-US" sz="2000" dirty="0"/>
              <a:t>, and ultimately help create </a:t>
            </a:r>
            <a:r>
              <a:rPr lang="en-US" sz="2000" b="1" dirty="0"/>
              <a:t>safer roads for everyone</a:t>
            </a:r>
            <a:r>
              <a:rPr lang="en-US" sz="2000" dirty="0"/>
              <a:t>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2AB0C8B-3B13-308D-29D2-FD332AF73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85" y="4740356"/>
            <a:ext cx="1081922" cy="118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E59964-3726-E082-E290-947885516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051" y="4740356"/>
            <a:ext cx="1396474" cy="865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60ACC0-4DD9-8650-CADF-AAB6E8BC7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270" y="4750319"/>
            <a:ext cx="928922" cy="86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33C339C9-5322-162F-CB13-1A911A07E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0952" y="4740356"/>
            <a:ext cx="1448725" cy="81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01F109-42AD-5ACB-3D35-DDA51852A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2947" y="4724017"/>
            <a:ext cx="980250" cy="9633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0EAF97-44A2-8672-AFA3-2AB47C7838AB}"/>
              </a:ext>
            </a:extLst>
          </p:cNvPr>
          <p:cNvSpPr txBox="1"/>
          <p:nvPr/>
        </p:nvSpPr>
        <p:spPr>
          <a:xfrm>
            <a:off x="607848" y="5801456"/>
            <a:ext cx="1252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Python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5CFB21-B38B-9B4C-BCFA-7606A9F3026A}"/>
              </a:ext>
            </a:extLst>
          </p:cNvPr>
          <p:cNvCxnSpPr/>
          <p:nvPr/>
        </p:nvCxnSpPr>
        <p:spPr>
          <a:xfrm>
            <a:off x="459364" y="3257550"/>
            <a:ext cx="112732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22AAE68-1ECE-FA00-1278-5168C914F572}"/>
              </a:ext>
            </a:extLst>
          </p:cNvPr>
          <p:cNvSpPr txBox="1"/>
          <p:nvPr/>
        </p:nvSpPr>
        <p:spPr>
          <a:xfrm>
            <a:off x="3009784" y="5801456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Google </a:t>
            </a:r>
            <a:r>
              <a:rPr lang="en-US" sz="2000" dirty="0" err="1"/>
              <a:t>Colab</a:t>
            </a:r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87630E-3D2A-13DF-BA80-50A4E60B0120}"/>
              </a:ext>
            </a:extLst>
          </p:cNvPr>
          <p:cNvSpPr txBox="1"/>
          <p:nvPr/>
        </p:nvSpPr>
        <p:spPr>
          <a:xfrm>
            <a:off x="6088024" y="5801456"/>
            <a:ext cx="7110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Excel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6A6581-B2F3-C74E-1A91-D0A4BC2D50CF}"/>
              </a:ext>
            </a:extLst>
          </p:cNvPr>
          <p:cNvSpPr txBox="1"/>
          <p:nvPr/>
        </p:nvSpPr>
        <p:spPr>
          <a:xfrm>
            <a:off x="7737670" y="5801456"/>
            <a:ext cx="1681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Tableau Public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CD42F0-D23A-3734-908A-A4EEF34C73B2}"/>
              </a:ext>
            </a:extLst>
          </p:cNvPr>
          <p:cNvSpPr txBox="1"/>
          <p:nvPr/>
        </p:nvSpPr>
        <p:spPr>
          <a:xfrm>
            <a:off x="10572380" y="5801456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78208E-1AE2-65EB-8B29-18197EF8DD58}"/>
              </a:ext>
            </a:extLst>
          </p:cNvPr>
          <p:cNvSpPr txBox="1"/>
          <p:nvPr/>
        </p:nvSpPr>
        <p:spPr>
          <a:xfrm>
            <a:off x="5668647" y="3503156"/>
            <a:ext cx="11384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ahnschrift SemiBold" panose="020B0502040204020203" pitchFamily="34" charset="0"/>
              </a:rPr>
              <a:t>Tools</a:t>
            </a:r>
          </a:p>
        </p:txBody>
      </p:sp>
      <p:pic>
        <p:nvPicPr>
          <p:cNvPr id="1028" name="Picture 4" descr="Free Goal Icon - Free Download Business Icons | IconScout">
            <a:extLst>
              <a:ext uri="{FF2B5EF4-FFF2-40B4-BE49-F238E27FC236}">
                <a16:creationId xmlns:a16="http://schemas.microsoft.com/office/drawing/2014/main" id="{EC5D9596-9629-93A5-5AA2-ABF6DADCF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19" y="1106572"/>
            <a:ext cx="1467296" cy="1467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CA7A56-A011-709E-1789-D87ED6B53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E769C-0DDA-4241-BFDB-05BF6B5F57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807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2869A-A7D3-905E-2E4A-68EA81C6C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124538"/>
            <a:ext cx="3431822" cy="110459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Bahnschrift SemiBold" panose="020B0502040204020203" pitchFamily="34" charset="0"/>
              </a:rPr>
              <a:t>Why It Matters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17B959-5BC1-C84F-4673-56FE5815BC36}"/>
              </a:ext>
            </a:extLst>
          </p:cNvPr>
          <p:cNvSpPr txBox="1"/>
          <p:nvPr/>
        </p:nvSpPr>
        <p:spPr>
          <a:xfrm>
            <a:off x="960967" y="2930361"/>
            <a:ext cx="9872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Consequences of crashes are significant. People suffer </a:t>
            </a:r>
            <a:r>
              <a:rPr lang="en-US" b="1" dirty="0"/>
              <a:t>injuries</a:t>
            </a:r>
            <a:r>
              <a:rPr lang="en-US" dirty="0"/>
              <a:t>, vehicles are </a:t>
            </a:r>
            <a:r>
              <a:rPr lang="en-US" b="1" dirty="0"/>
              <a:t>damaged</a:t>
            </a:r>
            <a:r>
              <a:rPr lang="en-US" dirty="0"/>
              <a:t>, and traffic </a:t>
            </a:r>
            <a:r>
              <a:rPr lang="en-US" b="1" dirty="0"/>
              <a:t>grinds to a halt</a:t>
            </a:r>
            <a:r>
              <a:rPr lang="en-US" dirty="0"/>
              <a:t>. One crash can </a:t>
            </a:r>
            <a:r>
              <a:rPr lang="en-US" b="1" dirty="0"/>
              <a:t>disrupt</a:t>
            </a:r>
            <a:r>
              <a:rPr lang="en-US" dirty="0"/>
              <a:t> many lives in just a few moments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6E540B-6F0E-1A42-2F69-2FB1B4017DB5}"/>
              </a:ext>
            </a:extLst>
          </p:cNvPr>
          <p:cNvSpPr txBox="1"/>
          <p:nvPr/>
        </p:nvSpPr>
        <p:spPr>
          <a:xfrm>
            <a:off x="960966" y="4147123"/>
            <a:ext cx="9872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Crashes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</a:rPr>
              <a:t>aren't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 just numbers. </a:t>
            </a:r>
            <a:r>
              <a:rPr lang="en-US" dirty="0">
                <a:solidFill>
                  <a:srgbClr val="000000"/>
                </a:solidFill>
              </a:rPr>
              <a:t>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ach data point represents a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</a:rPr>
              <a:t>real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 person: a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</a:rPr>
              <a:t>father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</a:rPr>
              <a:t>mother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</a:rPr>
              <a:t>son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, or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</a:rPr>
              <a:t>daughter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 whose life was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</a:rPr>
              <a:t>forever changed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DCAEAD-87D1-ACE5-4B64-9E6BAFC0C030}"/>
              </a:ext>
            </a:extLst>
          </p:cNvPr>
          <p:cNvSpPr txBox="1"/>
          <p:nvPr/>
        </p:nvSpPr>
        <p:spPr>
          <a:xfrm>
            <a:off x="406400" y="1825499"/>
            <a:ext cx="1137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2015- April 25</a:t>
            </a:r>
            <a:r>
              <a:rPr lang="en-US" baseline="30000" dirty="0"/>
              <a:t>th</a:t>
            </a:r>
            <a:r>
              <a:rPr lang="en-US" dirty="0"/>
              <a:t> 2025 there was a total of </a:t>
            </a:r>
            <a:r>
              <a:rPr lang="en-US" b="1" dirty="0"/>
              <a:t>110,900</a:t>
            </a:r>
            <a:r>
              <a:rPr lang="en-US" dirty="0"/>
              <a:t> reported accidents and there was </a:t>
            </a:r>
            <a:r>
              <a:rPr lang="en-US" b="1" dirty="0"/>
              <a:t>195,692</a:t>
            </a:r>
            <a:r>
              <a:rPr lang="en-US" dirty="0"/>
              <a:t> persons involved </a:t>
            </a:r>
          </a:p>
        </p:txBody>
      </p:sp>
      <p:pic>
        <p:nvPicPr>
          <p:cNvPr id="2050" name="Picture 2" descr="Vector Cardio Icon A Medical Shield With A Heartbeat Symbol And Pulse Icon  Vector, Protect, Healthy, Cardiology PNG and Vector with Transparent  Background for Free Download">
            <a:extLst>
              <a:ext uri="{FF2B5EF4-FFF2-40B4-BE49-F238E27FC236}">
                <a16:creationId xmlns:a16="http://schemas.microsoft.com/office/drawing/2014/main" id="{5FF6C1E2-4DAC-17F1-BE4A-B16DA91A1F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67" b="9714"/>
          <a:stretch/>
        </p:blipFill>
        <p:spPr bwMode="auto">
          <a:xfrm>
            <a:off x="3944099" y="94245"/>
            <a:ext cx="8112478" cy="650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CB8841-0A3E-6C9D-28CC-583958E64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E769C-0DDA-4241-BFDB-05BF6B5F57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793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48879FF-333F-64C8-A7D1-C578415E1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87" y="2302541"/>
            <a:ext cx="7347616" cy="417099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32CFDA4-050C-F853-96E7-9F3EE7E01B68}"/>
              </a:ext>
            </a:extLst>
          </p:cNvPr>
          <p:cNvSpPr txBox="1"/>
          <p:nvPr/>
        </p:nvSpPr>
        <p:spPr>
          <a:xfrm>
            <a:off x="2842683" y="1166685"/>
            <a:ext cx="3002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Total Reported Crash Types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49529C-E21E-B7D8-4297-E1E45D677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18" y="1008314"/>
            <a:ext cx="1369507" cy="73574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C8922C-A5FC-6D88-B577-3B2C78D4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7956" y="6356350"/>
            <a:ext cx="335844" cy="365125"/>
          </a:xfrm>
        </p:spPr>
        <p:txBody>
          <a:bodyPr/>
          <a:lstStyle/>
          <a:p>
            <a:fld id="{2FFE769C-0DDA-4241-BFDB-05BF6B5F57A2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5A299-54F4-F32C-4B3C-1B5F75081596}"/>
              </a:ext>
            </a:extLst>
          </p:cNvPr>
          <p:cNvSpPr txBox="1"/>
          <p:nvPr/>
        </p:nvSpPr>
        <p:spPr>
          <a:xfrm>
            <a:off x="257647" y="180975"/>
            <a:ext cx="4839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Bahnschrift SemiBold" panose="020B0502040204020203" pitchFamily="34" charset="0"/>
              </a:rPr>
              <a:t>Historical (2015-2025)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556FE-3E55-5CB1-50C8-FE9EF2E9802D}"/>
              </a:ext>
            </a:extLst>
          </p:cNvPr>
          <p:cNvSpPr txBox="1"/>
          <p:nvPr/>
        </p:nvSpPr>
        <p:spPr>
          <a:xfrm>
            <a:off x="8308245" y="5707915"/>
            <a:ext cx="3603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Crash numbers continued to rise year over year, until more recently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7E86A4-AFE4-C979-363B-4DFC9B50A3C7}"/>
              </a:ext>
            </a:extLst>
          </p:cNvPr>
          <p:cNvSpPr txBox="1"/>
          <p:nvPr/>
        </p:nvSpPr>
        <p:spPr>
          <a:xfrm>
            <a:off x="8164512" y="2515457"/>
            <a:ext cx="3891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Significant drop in reported crashes in 2020, likely due to reduced traffic volumes associated COVID-19 pandemic shutdowns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262A5B-7B33-B590-A451-30713EF9488C}"/>
              </a:ext>
            </a:extLst>
          </p:cNvPr>
          <p:cNvSpPr txBox="1"/>
          <p:nvPr/>
        </p:nvSpPr>
        <p:spPr>
          <a:xfrm>
            <a:off x="8117139" y="3811006"/>
            <a:ext cx="39861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Despite a </a:t>
            </a:r>
            <a:r>
              <a:rPr lang="en-US" sz="1600" b="1" dirty="0"/>
              <a:t>decrease</a:t>
            </a:r>
            <a:r>
              <a:rPr lang="en-US" sz="1600" dirty="0"/>
              <a:t> from 2019 of reported incidents by approximately </a:t>
            </a:r>
            <a:r>
              <a:rPr lang="en-US" sz="1600" b="1" dirty="0"/>
              <a:t>31%</a:t>
            </a:r>
          </a:p>
          <a:p>
            <a:pPr algn="ctr"/>
            <a:endParaRPr lang="en-US" sz="1600" b="1" dirty="0"/>
          </a:p>
          <a:p>
            <a:pPr algn="ctr"/>
            <a:r>
              <a:rPr lang="en-US" sz="1600" dirty="0"/>
              <a:t> The number of </a:t>
            </a:r>
            <a:r>
              <a:rPr lang="en-US" sz="1600" b="1" dirty="0"/>
              <a:t>fatal</a:t>
            </a:r>
            <a:r>
              <a:rPr lang="en-US" sz="1600" dirty="0"/>
              <a:t> incidents </a:t>
            </a:r>
            <a:r>
              <a:rPr lang="en-US" sz="1600" b="1" dirty="0"/>
              <a:t>increased</a:t>
            </a:r>
            <a:r>
              <a:rPr lang="en-US" sz="1600" dirty="0"/>
              <a:t> approximately </a:t>
            </a:r>
            <a:r>
              <a:rPr lang="en-US" sz="1600" b="1" dirty="0"/>
              <a:t>46.6%</a:t>
            </a:r>
          </a:p>
          <a:p>
            <a:pPr algn="ctr"/>
            <a:endParaRPr lang="en-US" sz="1600" b="1" dirty="0"/>
          </a:p>
        </p:txBody>
      </p:sp>
      <p:pic>
        <p:nvPicPr>
          <p:cNvPr id="9" name="Picture 2" descr="Analysis icon">
            <a:extLst>
              <a:ext uri="{FF2B5EF4-FFF2-40B4-BE49-F238E27FC236}">
                <a16:creationId xmlns:a16="http://schemas.microsoft.com/office/drawing/2014/main" id="{44568BB9-2C45-698A-95C4-A13117E0D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4977" y="293466"/>
            <a:ext cx="937646" cy="93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7B5756-E162-356A-4AB9-A7F482BE38B5}"/>
              </a:ext>
            </a:extLst>
          </p:cNvPr>
          <p:cNvSpPr txBox="1"/>
          <p:nvPr/>
        </p:nvSpPr>
        <p:spPr>
          <a:xfrm>
            <a:off x="8517454" y="1580897"/>
            <a:ext cx="31855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The majority of crashes were </a:t>
            </a:r>
          </a:p>
          <a:p>
            <a:pPr algn="ctr"/>
            <a:r>
              <a:rPr lang="en-US" sz="1600" b="1" dirty="0"/>
              <a:t>property damage </a:t>
            </a:r>
            <a:r>
              <a:rPr lang="en-US" sz="1600" dirty="0"/>
              <a:t>(~65%)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EB47630-AB0D-83A6-06FF-B171D15D086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775" t="3123" r="969"/>
          <a:stretch/>
        </p:blipFill>
        <p:spPr>
          <a:xfrm>
            <a:off x="915222" y="1967279"/>
            <a:ext cx="6921381" cy="39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758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1874686-A2C7-B7CA-D729-C1D8D90B71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3075509"/>
            <a:ext cx="10515600" cy="3442746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D738D0-6129-98BB-051E-D662A93CD5A9}"/>
              </a:ext>
            </a:extLst>
          </p:cNvPr>
          <p:cNvSpPr txBox="1"/>
          <p:nvPr/>
        </p:nvSpPr>
        <p:spPr>
          <a:xfrm>
            <a:off x="5335764" y="2675399"/>
            <a:ext cx="61304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Hit and Run: </a:t>
            </a:r>
            <a:r>
              <a:rPr lang="en-US" sz="2000" b="1" dirty="0"/>
              <a:t>Property</a:t>
            </a:r>
            <a:r>
              <a:rPr lang="en-US" sz="2000" dirty="0"/>
              <a:t> Damage/ </a:t>
            </a:r>
            <a:r>
              <a:rPr lang="en-US" sz="2000" b="1" dirty="0"/>
              <a:t>Injury</a:t>
            </a:r>
            <a:r>
              <a:rPr lang="en-US" sz="2000" dirty="0"/>
              <a:t> Crash (2015-2024)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321D505-211F-7CB2-3F11-4C22A5AC8F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0" t="15879" r="2453"/>
          <a:stretch/>
        </p:blipFill>
        <p:spPr>
          <a:xfrm>
            <a:off x="942975" y="975995"/>
            <a:ext cx="10391775" cy="16147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74E6F0-E113-61C7-5E87-41AF90B2A1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0517" y="2465909"/>
            <a:ext cx="514350" cy="609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71F6B0-A7D5-192E-BC72-3941ED5D3B59}"/>
              </a:ext>
            </a:extLst>
          </p:cNvPr>
          <p:cNvSpPr txBox="1"/>
          <p:nvPr/>
        </p:nvSpPr>
        <p:spPr>
          <a:xfrm>
            <a:off x="7321600" y="620289"/>
            <a:ext cx="4013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Hit and Run: </a:t>
            </a:r>
            <a:r>
              <a:rPr lang="en-US" sz="2000" b="1" dirty="0"/>
              <a:t>Fatal</a:t>
            </a:r>
            <a:r>
              <a:rPr lang="en-US" sz="2000" dirty="0"/>
              <a:t> Crash (2015-2024)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DB3138-35C6-2CCF-999C-A6CCA3370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E769C-0DDA-4241-BFDB-05BF6B5F57A2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A6B95B-2D66-6194-8192-017FF661191B}"/>
              </a:ext>
            </a:extLst>
          </p:cNvPr>
          <p:cNvSpPr txBox="1"/>
          <p:nvPr/>
        </p:nvSpPr>
        <p:spPr>
          <a:xfrm>
            <a:off x="171450" y="126893"/>
            <a:ext cx="32670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Historical (2015-2024) </a:t>
            </a:r>
          </a:p>
        </p:txBody>
      </p:sp>
      <p:pic>
        <p:nvPicPr>
          <p:cNvPr id="4" name="Picture 2" descr="Analysis icon">
            <a:extLst>
              <a:ext uri="{FF2B5EF4-FFF2-40B4-BE49-F238E27FC236}">
                <a16:creationId xmlns:a16="http://schemas.microsoft.com/office/drawing/2014/main" id="{047B0D52-75A8-E1DC-30DF-96C9B11DA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5828075"/>
            <a:ext cx="893400" cy="89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431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CC437-F2D7-8878-46BF-A5E735BB2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4224" y="6356350"/>
            <a:ext cx="409575" cy="365125"/>
          </a:xfrm>
        </p:spPr>
        <p:txBody>
          <a:bodyPr/>
          <a:lstStyle/>
          <a:p>
            <a:fld id="{2FFE769C-0DDA-4241-BFDB-05BF6B5F57A2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BF567A-6AB1-FDAE-EEFD-6CD69EF84948}"/>
              </a:ext>
            </a:extLst>
          </p:cNvPr>
          <p:cNvSpPr txBox="1"/>
          <p:nvPr/>
        </p:nvSpPr>
        <p:spPr>
          <a:xfrm>
            <a:off x="390525" y="320158"/>
            <a:ext cx="2762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Bahnschrift SemiBold" panose="020B0502040204020203" pitchFamily="34" charset="0"/>
              </a:rPr>
              <a:t>Historical (2015-2024)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7120DD-A030-C2B3-6F1A-FD66BC558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59" y="1255713"/>
            <a:ext cx="6687666" cy="510063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844CED3-3326-E566-BFC1-6FF5A743BC93}"/>
              </a:ext>
            </a:extLst>
          </p:cNvPr>
          <p:cNvSpPr txBox="1"/>
          <p:nvPr/>
        </p:nvSpPr>
        <p:spPr>
          <a:xfrm>
            <a:off x="2942667" y="1036042"/>
            <a:ext cx="2095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+mj-lt"/>
              </a:rPr>
              <a:t>Top 5 Road Names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9D576ED-38EB-674C-2C51-A3B523E0EA3A}"/>
              </a:ext>
            </a:extLst>
          </p:cNvPr>
          <p:cNvCxnSpPr/>
          <p:nvPr/>
        </p:nvCxnSpPr>
        <p:spPr>
          <a:xfrm>
            <a:off x="7600955" y="1106569"/>
            <a:ext cx="0" cy="50307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CF89CEB-F72B-CAD3-B1BB-177922C12C6A}"/>
              </a:ext>
            </a:extLst>
          </p:cNvPr>
          <p:cNvSpPr txBox="1"/>
          <p:nvPr/>
        </p:nvSpPr>
        <p:spPr>
          <a:xfrm>
            <a:off x="7737251" y="1903239"/>
            <a:ext cx="38453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Georgia Ave</a:t>
            </a:r>
            <a:r>
              <a:rPr lang="en-US" dirty="0"/>
              <a:t> is </a:t>
            </a:r>
            <a:r>
              <a:rPr lang="en-US" b="1" dirty="0"/>
              <a:t>16.3 miles</a:t>
            </a:r>
          </a:p>
          <a:p>
            <a:pPr algn="ctr"/>
            <a:r>
              <a:rPr lang="en-US" b="1" dirty="0"/>
              <a:t>New Hampshire Ave</a:t>
            </a:r>
            <a:r>
              <a:rPr lang="en-US" dirty="0"/>
              <a:t> is </a:t>
            </a:r>
            <a:r>
              <a:rPr lang="en-US" b="1" dirty="0"/>
              <a:t>20.5 miles</a:t>
            </a:r>
            <a:endParaRPr lang="en-US" dirty="0"/>
          </a:p>
          <a:p>
            <a:pPr algn="ctr"/>
            <a:r>
              <a:rPr lang="en-US" dirty="0"/>
              <a:t>→ </a:t>
            </a:r>
            <a:r>
              <a:rPr lang="en-US" b="1" dirty="0"/>
              <a:t>Georgia Ave</a:t>
            </a:r>
            <a:r>
              <a:rPr lang="en-US" dirty="0"/>
              <a:t> is </a:t>
            </a:r>
            <a:r>
              <a:rPr lang="en-US" b="1" dirty="0"/>
              <a:t>20% shorter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091B02-5913-3A6B-ED2B-CEAD192955E3}"/>
              </a:ext>
            </a:extLst>
          </p:cNvPr>
          <p:cNvSpPr txBox="1"/>
          <p:nvPr/>
        </p:nvSpPr>
        <p:spPr>
          <a:xfrm>
            <a:off x="9839549" y="3655315"/>
            <a:ext cx="86133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+58%</a:t>
            </a:r>
          </a:p>
          <a:p>
            <a:r>
              <a:rPr lang="en-US" dirty="0"/>
              <a:t>+69%</a:t>
            </a:r>
          </a:p>
          <a:p>
            <a:r>
              <a:rPr lang="en-US" dirty="0"/>
              <a:t>+46%</a:t>
            </a:r>
          </a:p>
          <a:p>
            <a:r>
              <a:rPr lang="en-US" dirty="0"/>
              <a:t>+68%</a:t>
            </a:r>
          </a:p>
          <a:p>
            <a:r>
              <a:rPr lang="en-US" dirty="0"/>
              <a:t>+50%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B9069A3-72E0-7282-6CD6-72E64CC04A6A}"/>
              </a:ext>
            </a:extLst>
          </p:cNvPr>
          <p:cNvSpPr txBox="1"/>
          <p:nvPr/>
        </p:nvSpPr>
        <p:spPr>
          <a:xfrm>
            <a:off x="8282892" y="1036042"/>
            <a:ext cx="3113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latin typeface="Bahnschrift SemiBold" panose="020B0502040204020203" pitchFamily="34" charset="0"/>
              </a:rPr>
              <a:t>Road Length Comparison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BCF9A394-DC86-7633-812D-89A2C1F9F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537" y="4755197"/>
            <a:ext cx="1438275" cy="117157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7201E4D-2611-4A8F-1098-8E5FAF3CFA7A}"/>
              </a:ext>
            </a:extLst>
          </p:cNvPr>
          <p:cNvSpPr txBox="1"/>
          <p:nvPr/>
        </p:nvSpPr>
        <p:spPr>
          <a:xfrm>
            <a:off x="8593697" y="1346529"/>
            <a:ext cx="21324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Recent Years (2020-2024)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97C999D-5104-9ABA-374C-FE493B253B4F}"/>
              </a:ext>
            </a:extLst>
          </p:cNvPr>
          <p:cNvSpPr txBox="1"/>
          <p:nvPr/>
        </p:nvSpPr>
        <p:spPr>
          <a:xfrm>
            <a:off x="8011836" y="3105834"/>
            <a:ext cx="3435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Despite </a:t>
            </a:r>
            <a:r>
              <a:rPr lang="en-US" b="1" dirty="0"/>
              <a:t>Georgia Ave</a:t>
            </a:r>
            <a:r>
              <a:rPr lang="en-US" dirty="0"/>
              <a:t> being shorter</a:t>
            </a:r>
          </a:p>
          <a:p>
            <a:r>
              <a:rPr lang="en-US" dirty="0"/>
              <a:t> Year(s)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B55A244-0C0F-3C85-EBDC-99E971E36F47}"/>
              </a:ext>
            </a:extLst>
          </p:cNvPr>
          <p:cNvSpPr txBox="1"/>
          <p:nvPr/>
        </p:nvSpPr>
        <p:spPr>
          <a:xfrm>
            <a:off x="8792362" y="3655315"/>
            <a:ext cx="8157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2020</a:t>
            </a:r>
          </a:p>
          <a:p>
            <a:r>
              <a:rPr lang="en-US" dirty="0"/>
              <a:t>2021</a:t>
            </a:r>
          </a:p>
          <a:p>
            <a:r>
              <a:rPr lang="en-US" dirty="0"/>
              <a:t>2022</a:t>
            </a:r>
          </a:p>
          <a:p>
            <a:r>
              <a:rPr lang="en-US" dirty="0"/>
              <a:t>2023</a:t>
            </a:r>
          </a:p>
          <a:p>
            <a:r>
              <a:rPr lang="en-US" dirty="0"/>
              <a:t>2024</a:t>
            </a:r>
          </a:p>
        </p:txBody>
      </p:sp>
      <p:pic>
        <p:nvPicPr>
          <p:cNvPr id="54" name="Picture 2" descr="Analysis icon">
            <a:extLst>
              <a:ext uri="{FF2B5EF4-FFF2-40B4-BE49-F238E27FC236}">
                <a16:creationId xmlns:a16="http://schemas.microsoft.com/office/drawing/2014/main" id="{8D62AE43-64D7-EAB3-DCC3-9DCD31F9B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323" y="5462950"/>
            <a:ext cx="893400" cy="89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450DC5A2-413A-C4AE-EBB3-1141AB16AA0C}"/>
              </a:ext>
            </a:extLst>
          </p:cNvPr>
          <p:cNvSpPr txBox="1"/>
          <p:nvPr/>
        </p:nvSpPr>
        <p:spPr>
          <a:xfrm>
            <a:off x="9867485" y="5076483"/>
            <a:ext cx="213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crashes than </a:t>
            </a:r>
          </a:p>
          <a:p>
            <a:r>
              <a:rPr lang="en-US" b="1" dirty="0"/>
              <a:t>New Hampshire Ave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012A55A-997D-C1BB-5BF4-982CDD76DF94}"/>
              </a:ext>
            </a:extLst>
          </p:cNvPr>
          <p:cNvSpPr txBox="1"/>
          <p:nvPr/>
        </p:nvSpPr>
        <p:spPr>
          <a:xfrm>
            <a:off x="9439618" y="3529032"/>
            <a:ext cx="418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had</a:t>
            </a:r>
          </a:p>
        </p:txBody>
      </p:sp>
    </p:spTree>
    <p:extLst>
      <p:ext uri="{BB962C8B-B14F-4D97-AF65-F5344CB8AC3E}">
        <p14:creationId xmlns:p14="http://schemas.microsoft.com/office/powerpoint/2010/main" val="2750846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77E6B921-191D-5E15-3A85-8CEE813DCD3D}"/>
              </a:ext>
            </a:extLst>
          </p:cNvPr>
          <p:cNvSpPr txBox="1"/>
          <p:nvPr/>
        </p:nvSpPr>
        <p:spPr>
          <a:xfrm>
            <a:off x="1264201" y="5510155"/>
            <a:ext cx="3157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124 is approximately </a:t>
            </a:r>
            <a:r>
              <a:rPr lang="en-US" sz="1400" b="1" dirty="0"/>
              <a:t>0.19%</a:t>
            </a:r>
            <a:r>
              <a:rPr lang="en-US" sz="1400" dirty="0"/>
              <a:t> of 66,215*</a:t>
            </a:r>
          </a:p>
          <a:p>
            <a:pPr algn="ctr"/>
            <a:r>
              <a:rPr lang="en-US" sz="1400" b="1" dirty="0"/>
              <a:t>1</a:t>
            </a:r>
            <a:r>
              <a:rPr lang="en-US" sz="1400" dirty="0"/>
              <a:t> in </a:t>
            </a:r>
            <a:r>
              <a:rPr lang="en-US" sz="1400" b="1" dirty="0"/>
              <a:t>534</a:t>
            </a:r>
            <a:r>
              <a:rPr lang="en-US" sz="1400" dirty="0"/>
              <a:t> crashes that happen on </a:t>
            </a:r>
            <a:r>
              <a:rPr lang="en-US" sz="1400" b="1" dirty="0"/>
              <a:t>Georgia Ave </a:t>
            </a:r>
            <a:r>
              <a:rPr lang="en-US" sz="1400" dirty="0"/>
              <a:t>happened at </a:t>
            </a:r>
            <a:r>
              <a:rPr lang="en-US" sz="1400" b="1" dirty="0"/>
              <a:t>Forest Glen 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7F0F66-1B20-6272-2530-F40910FA17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947" b="61558"/>
          <a:stretch/>
        </p:blipFill>
        <p:spPr>
          <a:xfrm>
            <a:off x="1666429" y="4463807"/>
            <a:ext cx="2306003" cy="8714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35F560-48C8-BB80-7108-8233813CB600}"/>
              </a:ext>
            </a:extLst>
          </p:cNvPr>
          <p:cNvSpPr txBox="1"/>
          <p:nvPr/>
        </p:nvSpPr>
        <p:spPr>
          <a:xfrm>
            <a:off x="1220301" y="4103050"/>
            <a:ext cx="3134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333333"/>
                </a:solidFill>
                <a:effectLst/>
                <a:latin typeface="+mj-lt"/>
              </a:rPr>
              <a:t>Georgia Ave - Top </a:t>
            </a:r>
            <a:r>
              <a:rPr lang="en-US" b="1" dirty="0">
                <a:solidFill>
                  <a:srgbClr val="333333"/>
                </a:solidFill>
                <a:latin typeface="+mj-lt"/>
              </a:rPr>
              <a:t>3</a:t>
            </a:r>
            <a:r>
              <a:rPr lang="en-US" sz="1800" b="1" dirty="0">
                <a:solidFill>
                  <a:srgbClr val="333333"/>
                </a:solidFill>
                <a:effectLst/>
                <a:latin typeface="+mj-lt"/>
              </a:rPr>
              <a:t> Cross Roads </a:t>
            </a:r>
            <a:endParaRPr lang="en-US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D2A8C1-4E4E-9FB3-30B1-8BD12E74E96B}"/>
              </a:ext>
            </a:extLst>
          </p:cNvPr>
          <p:cNvSpPr txBox="1"/>
          <p:nvPr/>
        </p:nvSpPr>
        <p:spPr>
          <a:xfrm>
            <a:off x="2178582" y="808889"/>
            <a:ext cx="128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Georgia Ave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CDE9B4-7827-C0A2-AD4A-5C39A5960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E769C-0DDA-4241-BFDB-05BF6B5F57A2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C715FB-0B47-30CD-EF9E-E7C3A46D60A4}"/>
              </a:ext>
            </a:extLst>
          </p:cNvPr>
          <p:cNvSpPr txBox="1"/>
          <p:nvPr/>
        </p:nvSpPr>
        <p:spPr>
          <a:xfrm>
            <a:off x="127069" y="136525"/>
            <a:ext cx="3738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Recent Years (2020-2024)</a:t>
            </a:r>
          </a:p>
        </p:txBody>
      </p:sp>
      <p:pic>
        <p:nvPicPr>
          <p:cNvPr id="6" name="Picture 2" descr="Analysis icon">
            <a:extLst>
              <a:ext uri="{FF2B5EF4-FFF2-40B4-BE49-F238E27FC236}">
                <a16:creationId xmlns:a16="http://schemas.microsoft.com/office/drawing/2014/main" id="{F645DF9C-FCEB-63A1-1B9D-447111648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12" y="5645512"/>
            <a:ext cx="893400" cy="89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9C4D09-BBB3-DD70-CF37-3F14CE302E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4241" y="0"/>
            <a:ext cx="3237759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77EF2A-07AD-EB14-8705-FDE0150872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7847" y="102175"/>
            <a:ext cx="1171575" cy="6191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57AE460-79E1-5AA8-CD43-CAE05DBACA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5421" y="0"/>
            <a:ext cx="3156999" cy="685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D66761E-958D-FEB8-D2BA-27907ECEBC7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8772" t="16540" b="57809"/>
          <a:stretch/>
        </p:blipFill>
        <p:spPr>
          <a:xfrm>
            <a:off x="1149902" y="1136969"/>
            <a:ext cx="3256529" cy="4422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426202A-757C-81E2-4999-CFC3EB4E315B}"/>
              </a:ext>
            </a:extLst>
          </p:cNvPr>
          <p:cNvSpPr txBox="1"/>
          <p:nvPr/>
        </p:nvSpPr>
        <p:spPr>
          <a:xfrm>
            <a:off x="1827970" y="1579192"/>
            <a:ext cx="1900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Georgia Ave: 16.3 miles</a:t>
            </a:r>
          </a:p>
          <a:p>
            <a:endParaRPr lang="en-US" sz="1400" dirty="0"/>
          </a:p>
        </p:txBody>
      </p: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57305E0C-60D7-768E-59F6-36C98B7B3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935895"/>
              </p:ext>
            </p:extLst>
          </p:nvPr>
        </p:nvGraphicFramePr>
        <p:xfrm>
          <a:off x="819212" y="1994861"/>
          <a:ext cx="4000438" cy="1508760"/>
        </p:xfrm>
        <a:graphic>
          <a:graphicData uri="http://schemas.openxmlformats.org/drawingml/2006/table">
            <a:tbl>
              <a:tblPr/>
              <a:tblGrid>
                <a:gridCol w="2000219">
                  <a:extLst>
                    <a:ext uri="{9D8B030D-6E8A-4147-A177-3AD203B41FA5}">
                      <a16:colId xmlns:a16="http://schemas.microsoft.com/office/drawing/2014/main" val="3015782558"/>
                    </a:ext>
                  </a:extLst>
                </a:gridCol>
                <a:gridCol w="2000219">
                  <a:extLst>
                    <a:ext uri="{9D8B030D-6E8A-4147-A177-3AD203B41FA5}">
                      <a16:colId xmlns:a16="http://schemas.microsoft.com/office/drawing/2014/main" val="3906209278"/>
                    </a:ext>
                  </a:extLst>
                </a:gridCol>
              </a:tblGrid>
              <a:tr h="18187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effectLst/>
                        </a:rPr>
                        <a:t>Year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4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1400" b="1" dirty="0">
                          <a:effectLst/>
                        </a:rPr>
                        <a:t>Accidents per Mile</a:t>
                      </a:r>
                    </a:p>
                  </a:txBody>
                  <a:tcPr marL="0" marR="0" marT="19050" marB="19050" anchor="b">
                    <a:lnL w="9525" cap="flat" cmpd="sng" algn="ctr">
                      <a:solidFill>
                        <a:srgbClr val="A0C4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4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4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05096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2020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28.2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048012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2021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34.2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299057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2022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33.1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055170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2023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35.7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7805239"/>
                  </a:ext>
                </a:extLst>
              </a:tr>
              <a:tr h="18187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2024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13.7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914193"/>
                  </a:ext>
                </a:extLst>
              </a:tr>
            </a:tbl>
          </a:graphicData>
        </a:graphic>
      </p:graphicFrame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81AB064-897C-04C1-0F98-2FC27454EF81}"/>
              </a:ext>
            </a:extLst>
          </p:cNvPr>
          <p:cNvCxnSpPr/>
          <p:nvPr/>
        </p:nvCxnSpPr>
        <p:spPr>
          <a:xfrm>
            <a:off x="2178582" y="3784600"/>
            <a:ext cx="12027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41663F4-3F0D-6E31-09AF-72F69BE0D303}"/>
              </a:ext>
            </a:extLst>
          </p:cNvPr>
          <p:cNvSpPr txBox="1"/>
          <p:nvPr/>
        </p:nvSpPr>
        <p:spPr>
          <a:xfrm>
            <a:off x="124491" y="6444476"/>
            <a:ext cx="487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FFE769C-0DDA-4241-BFDB-05BF6B5F57A2}" type="slidenum">
              <a:rPr lang="en-US" sz="1200" smtClean="0">
                <a:solidFill>
                  <a:schemeClr val="bg2">
                    <a:lumMod val="25000"/>
                  </a:schemeClr>
                </a:solidFill>
              </a:rPr>
              <a:pPr/>
              <a:t>8</a:t>
            </a:fld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766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EFAF88E-B69D-035D-F185-B7B1A624FA9C}"/>
              </a:ext>
            </a:extLst>
          </p:cNvPr>
          <p:cNvSpPr txBox="1"/>
          <p:nvPr/>
        </p:nvSpPr>
        <p:spPr>
          <a:xfrm>
            <a:off x="7698372" y="1375987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Bahnschrift SemiBold" panose="020B0502040204020203" pitchFamily="34" charset="0"/>
              </a:rPr>
              <a:t>Vehicle Damage and Speed Limit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B7AA86-4B84-829B-B8E0-2192DA521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E769C-0DDA-4241-BFDB-05BF6B5F57A2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38AE36-3A85-FE13-E348-9BFE454DD7AA}"/>
              </a:ext>
            </a:extLst>
          </p:cNvPr>
          <p:cNvSpPr txBox="1"/>
          <p:nvPr/>
        </p:nvSpPr>
        <p:spPr>
          <a:xfrm>
            <a:off x="359641" y="189685"/>
            <a:ext cx="39364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Recent Years (2020-2024)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5218F9-9B41-E9B7-47EA-6AEA364CDC70}"/>
              </a:ext>
            </a:extLst>
          </p:cNvPr>
          <p:cNvSpPr txBox="1"/>
          <p:nvPr/>
        </p:nvSpPr>
        <p:spPr>
          <a:xfrm>
            <a:off x="359641" y="1255344"/>
            <a:ext cx="63364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30–40 mph</a:t>
            </a:r>
            <a:r>
              <a:rPr lang="en-US" dirty="0"/>
              <a:t> range shows the </a:t>
            </a:r>
            <a:r>
              <a:rPr lang="en-US" b="1" dirty="0"/>
              <a:t>highest concentration </a:t>
            </a:r>
            <a:r>
              <a:rPr lang="en-US" dirty="0"/>
              <a:t>of crashes and </a:t>
            </a:r>
            <a:r>
              <a:rPr lang="en-US" b="1" dirty="0"/>
              <a:t>most severe </a:t>
            </a:r>
            <a:r>
              <a:rPr lang="en-US" dirty="0"/>
              <a:t>vehicle damage (disabling and destroyed).</a:t>
            </a:r>
          </a:p>
          <a:p>
            <a:endParaRPr lang="en-US" dirty="0"/>
          </a:p>
          <a:p>
            <a:r>
              <a:rPr lang="en-US" dirty="0"/>
              <a:t>Suggesting even </a:t>
            </a:r>
            <a:r>
              <a:rPr lang="en-US" b="1" dirty="0"/>
              <a:t>moderate</a:t>
            </a:r>
            <a:r>
              <a:rPr lang="en-US" dirty="0"/>
              <a:t> speed zones can result in </a:t>
            </a:r>
            <a:r>
              <a:rPr lang="en-US" b="1" dirty="0"/>
              <a:t>significant</a:t>
            </a:r>
            <a:r>
              <a:rPr lang="en-US" dirty="0"/>
              <a:t> vehicle damage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B2F6C83A-1B14-27A4-033D-C5198DFC8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48184" y="1859093"/>
            <a:ext cx="4302810" cy="4351338"/>
          </a:xfrm>
          <a:prstGeom prst="rect">
            <a:avLst/>
          </a:prstGeom>
          <a:effectLst>
            <a:outerShdw blurRad="50800" dist="50800" dir="5400000" sx="3000" sy="3000" algn="ctr" rotWithShape="0">
              <a:srgbClr val="000000">
                <a:alpha val="43137"/>
              </a:srgb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39BB1EA-AA7C-748C-9EA8-320C882FE095}"/>
              </a:ext>
            </a:extLst>
          </p:cNvPr>
          <p:cNvSpPr txBox="1"/>
          <p:nvPr/>
        </p:nvSpPr>
        <p:spPr>
          <a:xfrm>
            <a:off x="4296078" y="2997199"/>
            <a:ext cx="243362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/>
              <a:t>35 MPH</a:t>
            </a:r>
          </a:p>
          <a:p>
            <a:r>
              <a:rPr lang="en-US" sz="1600" b="1" dirty="0"/>
              <a:t>Total </a:t>
            </a:r>
            <a:r>
              <a:rPr lang="en-US" sz="1600" dirty="0"/>
              <a:t>Crashes</a:t>
            </a:r>
            <a:r>
              <a:rPr lang="en-US" sz="1600" b="1" dirty="0"/>
              <a:t>:</a:t>
            </a:r>
            <a:r>
              <a:rPr lang="en-US" sz="1600" dirty="0"/>
              <a:t> 4,413</a:t>
            </a:r>
          </a:p>
          <a:p>
            <a:r>
              <a:rPr lang="en-US" sz="1600" dirty="0"/>
              <a:t>Destroyed</a:t>
            </a:r>
            <a:r>
              <a:rPr lang="en-US" sz="1600" b="1" dirty="0"/>
              <a:t>:</a:t>
            </a:r>
            <a:r>
              <a:rPr lang="en-US" sz="1600" dirty="0"/>
              <a:t> 511 → </a:t>
            </a:r>
            <a:r>
              <a:rPr lang="en-US" sz="1600" b="1" dirty="0"/>
              <a:t>11.6%</a:t>
            </a:r>
            <a:endParaRPr lang="en-US" sz="1600" dirty="0"/>
          </a:p>
          <a:p>
            <a:r>
              <a:rPr lang="en-US" sz="1600" dirty="0"/>
              <a:t>Disabling</a:t>
            </a:r>
            <a:r>
              <a:rPr lang="en-US" sz="1600" b="1" dirty="0"/>
              <a:t>:</a:t>
            </a:r>
            <a:r>
              <a:rPr lang="en-US" sz="1600" dirty="0"/>
              <a:t> 2,595 → </a:t>
            </a:r>
            <a:r>
              <a:rPr lang="en-US" sz="1600" b="1" dirty="0"/>
              <a:t>58.8%</a:t>
            </a:r>
            <a:endParaRPr 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E4BDDE-E7BB-B3F3-0DD5-22B48A8A000A}"/>
              </a:ext>
            </a:extLst>
          </p:cNvPr>
          <p:cNvSpPr txBox="1"/>
          <p:nvPr/>
        </p:nvSpPr>
        <p:spPr>
          <a:xfrm>
            <a:off x="913539" y="2988733"/>
            <a:ext cx="248033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/>
              <a:t>30 MPH</a:t>
            </a:r>
          </a:p>
          <a:p>
            <a:r>
              <a:rPr lang="en-US" sz="1600" b="1" dirty="0"/>
              <a:t>Total </a:t>
            </a:r>
            <a:r>
              <a:rPr lang="en-US" sz="1600" dirty="0"/>
              <a:t>Crashes</a:t>
            </a:r>
            <a:r>
              <a:rPr lang="en-US" sz="1600" b="1" dirty="0"/>
              <a:t>:</a:t>
            </a:r>
            <a:r>
              <a:rPr lang="en-US" sz="1600" dirty="0"/>
              <a:t> 1,801</a:t>
            </a:r>
          </a:p>
          <a:p>
            <a:r>
              <a:rPr lang="en-US" sz="1600" dirty="0"/>
              <a:t>Destroyed</a:t>
            </a:r>
            <a:r>
              <a:rPr lang="en-US" sz="1600" b="1" dirty="0"/>
              <a:t>:</a:t>
            </a:r>
            <a:r>
              <a:rPr lang="en-US" sz="1600" dirty="0"/>
              <a:t> 219 → </a:t>
            </a:r>
            <a:r>
              <a:rPr lang="en-US" sz="1600" b="1" dirty="0"/>
              <a:t>12.2%</a:t>
            </a:r>
            <a:endParaRPr lang="en-US" sz="1600" dirty="0"/>
          </a:p>
          <a:p>
            <a:r>
              <a:rPr lang="en-US" sz="1600" dirty="0"/>
              <a:t>Disabling</a:t>
            </a:r>
            <a:r>
              <a:rPr lang="en-US" sz="1600" b="1" dirty="0"/>
              <a:t>:</a:t>
            </a:r>
            <a:r>
              <a:rPr lang="en-US" sz="1600" dirty="0"/>
              <a:t> 1,072 → </a:t>
            </a:r>
            <a:r>
              <a:rPr lang="en-US" sz="1600" b="1" dirty="0"/>
              <a:t>59.5%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006A81-2EA2-593A-4FB3-D93C956EC25F}"/>
              </a:ext>
            </a:extLst>
          </p:cNvPr>
          <p:cNvSpPr txBox="1"/>
          <p:nvPr/>
        </p:nvSpPr>
        <p:spPr>
          <a:xfrm>
            <a:off x="4325950" y="4435494"/>
            <a:ext cx="243362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/>
              <a:t>40 MPH</a:t>
            </a:r>
          </a:p>
          <a:p>
            <a:r>
              <a:rPr lang="en-US" sz="1600" b="1" dirty="0"/>
              <a:t>Total </a:t>
            </a:r>
            <a:r>
              <a:rPr lang="en-US" sz="1600" dirty="0"/>
              <a:t>Crashes</a:t>
            </a:r>
            <a:r>
              <a:rPr lang="en-US" sz="1600" b="1" dirty="0"/>
              <a:t>:</a:t>
            </a:r>
            <a:r>
              <a:rPr lang="en-US" sz="1600" dirty="0"/>
              <a:t> 2,583</a:t>
            </a:r>
          </a:p>
          <a:p>
            <a:r>
              <a:rPr lang="en-US" sz="1600" dirty="0"/>
              <a:t>Destroyed</a:t>
            </a:r>
            <a:r>
              <a:rPr lang="en-US" sz="1600" b="1" dirty="0"/>
              <a:t>:</a:t>
            </a:r>
            <a:r>
              <a:rPr lang="en-US" sz="1600" dirty="0"/>
              <a:t> 372 → </a:t>
            </a:r>
            <a:r>
              <a:rPr lang="en-US" sz="1600" b="1" dirty="0"/>
              <a:t>14.4%</a:t>
            </a:r>
            <a:endParaRPr lang="en-US" sz="1600" dirty="0"/>
          </a:p>
          <a:p>
            <a:r>
              <a:rPr lang="en-US" sz="1600" dirty="0"/>
              <a:t>Disabling</a:t>
            </a:r>
            <a:r>
              <a:rPr lang="en-US" sz="1600" b="1" dirty="0"/>
              <a:t>:</a:t>
            </a:r>
            <a:r>
              <a:rPr lang="en-US" sz="1600" dirty="0"/>
              <a:t> 1,556 → </a:t>
            </a:r>
            <a:r>
              <a:rPr lang="en-US" sz="1600" b="1" dirty="0"/>
              <a:t>60.2%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803147-466A-F01B-96FF-875FD6FF967A}"/>
              </a:ext>
            </a:extLst>
          </p:cNvPr>
          <p:cNvSpPr txBox="1"/>
          <p:nvPr/>
        </p:nvSpPr>
        <p:spPr>
          <a:xfrm>
            <a:off x="12303105" y="6101621"/>
            <a:ext cx="243362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/>
              <a:t>45 MPH</a:t>
            </a:r>
          </a:p>
          <a:p>
            <a:r>
              <a:rPr lang="en-US" sz="1600" b="1" dirty="0"/>
              <a:t>Total </a:t>
            </a:r>
            <a:r>
              <a:rPr lang="en-US" sz="1600" dirty="0"/>
              <a:t>Crashes</a:t>
            </a:r>
            <a:r>
              <a:rPr lang="en-US" sz="1600" b="1" dirty="0"/>
              <a:t>:</a:t>
            </a:r>
            <a:r>
              <a:rPr lang="en-US" sz="1600" dirty="0"/>
              <a:t> 961</a:t>
            </a:r>
          </a:p>
          <a:p>
            <a:r>
              <a:rPr lang="en-US" sz="1600" dirty="0"/>
              <a:t>Destroyed</a:t>
            </a:r>
            <a:r>
              <a:rPr lang="en-US" sz="1600" b="1" dirty="0"/>
              <a:t>:</a:t>
            </a:r>
            <a:r>
              <a:rPr lang="en-US" sz="1600" dirty="0"/>
              <a:t> 126 → </a:t>
            </a:r>
            <a:r>
              <a:rPr lang="en-US" sz="1600" b="1" dirty="0"/>
              <a:t>13.1%</a:t>
            </a:r>
            <a:endParaRPr lang="en-US" sz="1600" dirty="0"/>
          </a:p>
          <a:p>
            <a:r>
              <a:rPr lang="en-US" sz="1600" dirty="0"/>
              <a:t>Disabling</a:t>
            </a:r>
            <a:r>
              <a:rPr lang="en-US" sz="1600" b="1" dirty="0"/>
              <a:t>:</a:t>
            </a:r>
            <a:r>
              <a:rPr lang="en-US" sz="1600" dirty="0"/>
              <a:t> 582 → </a:t>
            </a:r>
            <a:r>
              <a:rPr lang="en-US" sz="1600" b="1" dirty="0"/>
              <a:t>60.6%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7744E5-AD28-3D7E-ADE2-0ADBAB7DB88D}"/>
              </a:ext>
            </a:extLst>
          </p:cNvPr>
          <p:cNvSpPr txBox="1"/>
          <p:nvPr/>
        </p:nvSpPr>
        <p:spPr>
          <a:xfrm>
            <a:off x="1214450" y="5833960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No-damage</a:t>
            </a:r>
            <a:r>
              <a:rPr lang="en-US" sz="1600" dirty="0"/>
              <a:t> incidents remain </a:t>
            </a:r>
            <a:r>
              <a:rPr lang="en-US" sz="1600" b="1" dirty="0"/>
              <a:t>under 1%</a:t>
            </a:r>
            <a:r>
              <a:rPr lang="en-US" sz="1600" dirty="0"/>
              <a:t> across all speed limits</a:t>
            </a:r>
          </a:p>
        </p:txBody>
      </p:sp>
      <p:pic>
        <p:nvPicPr>
          <p:cNvPr id="11" name="Picture 2" descr="Analysis icon">
            <a:extLst>
              <a:ext uri="{FF2B5EF4-FFF2-40B4-BE49-F238E27FC236}">
                <a16:creationId xmlns:a16="http://schemas.microsoft.com/office/drawing/2014/main" id="{5D317C47-FF19-7279-2707-A1CF047BC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005" y="4587894"/>
            <a:ext cx="893400" cy="89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573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4531</TotalTime>
  <Words>1457</Words>
  <Application>Microsoft Office PowerPoint</Application>
  <PresentationFormat>Widescreen</PresentationFormat>
  <Paragraphs>217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Bahnschrift SemiBold</vt:lpstr>
      <vt:lpstr>Calibri</vt:lpstr>
      <vt:lpstr>Calibri Light</vt:lpstr>
      <vt:lpstr>Lato</vt:lpstr>
      <vt:lpstr>Office Theme</vt:lpstr>
      <vt:lpstr>Crash Analysis:  Avoiding Impact  with Insight</vt:lpstr>
      <vt:lpstr>Data</vt:lpstr>
      <vt:lpstr>Goal</vt:lpstr>
      <vt:lpstr>Why It Matters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LSTM (Long Short-Term Memory)</vt:lpstr>
      <vt:lpstr>Vision Zero</vt:lpstr>
      <vt:lpstr>Critical Steps to Take After a Crash</vt:lpstr>
      <vt:lpstr>Acknowledgements </vt:lpstr>
      <vt:lpstr>References</vt:lpstr>
      <vt:lpstr>End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Liu, Betty S</dc:creator>
  <cp:lastModifiedBy>Liu, Betty S</cp:lastModifiedBy>
  <cp:revision>44</cp:revision>
  <dcterms:created xsi:type="dcterms:W3CDTF">2025-03-10T22:07:43Z</dcterms:created>
  <dcterms:modified xsi:type="dcterms:W3CDTF">2025-05-15T03:03:02Z</dcterms:modified>
</cp:coreProperties>
</file>